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4" r:id="rId7"/>
    <p:sldId id="263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94660"/>
  </p:normalViewPr>
  <p:slideViewPr>
    <p:cSldViewPr snapToGrid="0">
      <p:cViewPr varScale="1">
        <p:scale>
          <a:sx n="97" d="100"/>
          <a:sy n="97" d="100"/>
        </p:scale>
        <p:origin x="45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1E290-2F42-3602-9272-DF36DEA8B7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D0D812-A57D-D507-E355-FFB1B4936D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F6D2DE-9B4B-4740-254B-6543D4044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E9EF8-7D8F-4E13-9AD7-1335B8805675}" type="datetimeFigureOut">
              <a:rPr lang="en-CA" smtClean="0"/>
              <a:t>2025-04-26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AE102D-3A76-E6EA-904B-A150DB842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D05B8-0AC1-1463-CE9D-8F98AD2C2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582-A63F-4C86-87C0-FECAA39DA67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8061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CD87D-4E86-4D25-C844-456FA3BE0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D0C12-76C6-9116-FDF1-52C1E09229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F44F4F-853F-6C50-C92B-3520A0234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E9EF8-7D8F-4E13-9AD7-1335B8805675}" type="datetimeFigureOut">
              <a:rPr lang="en-CA" smtClean="0"/>
              <a:t>2025-04-26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EF68C-703F-3DAF-3EE4-6CC98F867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A3F98-0AE8-A702-9549-E98694271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582-A63F-4C86-87C0-FECAA39DA67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7015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BDDC9-189D-2556-A84B-6995DFD10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31280F-E289-D09E-6215-631BCD4A0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307E8-75CF-8F90-47F6-39F7F7570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E9EF8-7D8F-4E13-9AD7-1335B8805675}" type="datetimeFigureOut">
              <a:rPr lang="en-CA" smtClean="0"/>
              <a:t>2025-04-26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22774F-5BC3-D2BC-B1F8-8D64C3EEB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F9702-FF5B-80CB-4606-4795C7960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582-A63F-4C86-87C0-FECAA39DA67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7702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506D2-0CBD-519E-5E76-FE0F5D519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64DC7-1744-8C4D-F0EF-5F013E802F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56B173-6B5F-22A0-F741-74D9D12193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55BC4C-82F3-FA89-A62B-C2DB12ACD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E9EF8-7D8F-4E13-9AD7-1335B8805675}" type="datetimeFigureOut">
              <a:rPr lang="en-CA" smtClean="0"/>
              <a:t>2025-04-26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99AD3F-8C9C-E5A6-AF3B-AB7C7B869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6856E7-90F2-9563-C9B7-632F89497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582-A63F-4C86-87C0-FECAA39DA67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9439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2131D-F894-6D2D-2B62-9B52656C3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97289F-BB53-F23F-0F28-062AA9102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E837FA-9025-8ACF-3FA0-4C98EB2EFF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40FE26-E612-3665-ED77-9E186913F5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492A92-6301-6350-FEEF-D67430EB5C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2F55F4-A961-F5B3-E99B-D61591F9B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E9EF8-7D8F-4E13-9AD7-1335B8805675}" type="datetimeFigureOut">
              <a:rPr lang="en-CA" smtClean="0"/>
              <a:t>2025-04-26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312622-C7A5-4F5A-960C-4657F5262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F438A9-9D41-6FFA-0C41-14B370CFD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582-A63F-4C86-87C0-FECAA39DA67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9882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DD555-BBA8-8440-1704-AC554DF03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32DAFE-966E-DD34-E9EB-C81AAC85C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E9EF8-7D8F-4E13-9AD7-1335B8805675}" type="datetimeFigureOut">
              <a:rPr lang="en-CA" smtClean="0"/>
              <a:t>2025-04-26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B49A90-297D-0D73-6997-5FB2C4C77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3FA103-F033-2423-CA77-FE164A3DC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582-A63F-4C86-87C0-FECAA39DA67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2659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F0D939-2A72-70AD-8909-4D2B38D56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E9EF8-7D8F-4E13-9AD7-1335B8805675}" type="datetimeFigureOut">
              <a:rPr lang="en-CA" smtClean="0"/>
              <a:t>2025-04-26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92B228-838C-F654-5284-03C30C73E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D45C4C-EAFC-613C-433F-9C17E7126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582-A63F-4C86-87C0-FECAA39DA67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0251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972C4-CEF7-F666-41F2-1D1991348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18801-6595-19B9-8582-1197A46F5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76F26B-1AC5-E34A-0F7B-4971E82502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39DE0-27D4-425A-44DD-79067BDAD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E9EF8-7D8F-4E13-9AD7-1335B8805675}" type="datetimeFigureOut">
              <a:rPr lang="en-CA" smtClean="0"/>
              <a:t>2025-04-26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F47A46-EACD-8766-7FB9-6BFC1550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57C31E-462A-37BD-886A-3D9CF0053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582-A63F-4C86-87C0-FECAA39DA67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2331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37578-7EBF-A43A-808F-366EF4751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509066-C61E-89A6-BBEA-6E5690A667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AF746-5830-720D-1B85-F90669158B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1ECD30-BA9A-1FDD-99E5-02EF0002C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E9EF8-7D8F-4E13-9AD7-1335B8805675}" type="datetimeFigureOut">
              <a:rPr lang="en-CA" smtClean="0"/>
              <a:t>2025-04-26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7C3119-0795-6991-F308-36188E35E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811FD5-119F-DFFD-CD52-8AE085E84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582-A63F-4C86-87C0-FECAA39DA67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1372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E2D0D-A989-CD63-6E17-8FFB32AE8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A27451-BE20-BDAE-3C33-65114CCF8C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993F1-2DD8-3523-76A1-6CE879BC3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E9EF8-7D8F-4E13-9AD7-1335B8805675}" type="datetimeFigureOut">
              <a:rPr lang="en-CA" smtClean="0"/>
              <a:t>2025-04-26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82743-CF0D-84EA-42AA-981C866F6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64C87-0199-0313-A8D5-4E97E3EC2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582-A63F-4C86-87C0-FECAA39DA67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2852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70E521-2A55-E3D0-ACED-67E983A9F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DA6314-C48A-A376-7FAB-FEE7B84B8C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79C75-D7E0-5DD9-7883-30D2FBECC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E9EF8-7D8F-4E13-9AD7-1335B8805675}" type="datetimeFigureOut">
              <a:rPr lang="en-CA" smtClean="0"/>
              <a:t>2025-04-26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19D88-4DFE-71DC-F4E9-929D6896C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F5654C-DD1D-02D3-F8F9-EFAFFC468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582-A63F-4C86-87C0-FECAA39DA67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6844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7E47A4-CAD1-1840-9BEC-E720D343D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9427CE-2E80-0144-AC68-457631E278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11FB6E-52C7-3ED5-17F9-2C54121D11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BE9EF8-7D8F-4E13-9AD7-1335B8805675}" type="datetimeFigureOut">
              <a:rPr lang="en-CA" smtClean="0"/>
              <a:t>2025-04-26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32365-B327-BA22-6951-DF916F16AC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218AF-34DF-987E-0FE5-4B45141D9E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82F582-A63F-4C86-87C0-FECAA39DA67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3951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3" Type="http://schemas.openxmlformats.org/officeDocument/2006/relationships/image" Target="../media/image25.png"/><Relationship Id="rId21" Type="http://schemas.openxmlformats.org/officeDocument/2006/relationships/image" Target="../media/image43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image" Target="../media/image24.png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24" Type="http://schemas.openxmlformats.org/officeDocument/2006/relationships/image" Target="../media/image46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23" Type="http://schemas.openxmlformats.org/officeDocument/2006/relationships/image" Target="../media/image45.png"/><Relationship Id="rId10" Type="http://schemas.openxmlformats.org/officeDocument/2006/relationships/image" Target="../media/image32.png"/><Relationship Id="rId19" Type="http://schemas.openxmlformats.org/officeDocument/2006/relationships/image" Target="../media/image41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Relationship Id="rId22" Type="http://schemas.openxmlformats.org/officeDocument/2006/relationships/image" Target="../media/image4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18" Type="http://schemas.openxmlformats.org/officeDocument/2006/relationships/image" Target="../media/image63.png"/><Relationship Id="rId3" Type="http://schemas.openxmlformats.org/officeDocument/2006/relationships/image" Target="../media/image48.png"/><Relationship Id="rId21" Type="http://schemas.openxmlformats.org/officeDocument/2006/relationships/image" Target="../media/image66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17" Type="http://schemas.openxmlformats.org/officeDocument/2006/relationships/image" Target="../media/image62.png"/><Relationship Id="rId2" Type="http://schemas.openxmlformats.org/officeDocument/2006/relationships/image" Target="../media/image47.png"/><Relationship Id="rId16" Type="http://schemas.openxmlformats.org/officeDocument/2006/relationships/image" Target="../media/image61.png"/><Relationship Id="rId20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24" Type="http://schemas.openxmlformats.org/officeDocument/2006/relationships/image" Target="../media/image69.png"/><Relationship Id="rId5" Type="http://schemas.openxmlformats.org/officeDocument/2006/relationships/image" Target="../media/image50.png"/><Relationship Id="rId15" Type="http://schemas.openxmlformats.org/officeDocument/2006/relationships/image" Target="../media/image60.png"/><Relationship Id="rId23" Type="http://schemas.openxmlformats.org/officeDocument/2006/relationships/image" Target="../media/image68.png"/><Relationship Id="rId10" Type="http://schemas.openxmlformats.org/officeDocument/2006/relationships/image" Target="../media/image55.png"/><Relationship Id="rId19" Type="http://schemas.openxmlformats.org/officeDocument/2006/relationships/image" Target="../media/image64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Relationship Id="rId22" Type="http://schemas.openxmlformats.org/officeDocument/2006/relationships/image" Target="../media/image6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het.colorado.edu/sims/html/graphing-quadratics/latest/graphing-quadratics_all.html" TargetMode="External"/><Relationship Id="rId2" Type="http://schemas.openxmlformats.org/officeDocument/2006/relationships/hyperlink" Target="https://www.intmath.com/quadratic-equations/interactive-quadratic-function-graph.php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mathsisfun.com/quadratic-equation-solver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EE034BD-8169-FC0E-E677-90D148721442}"/>
                  </a:ext>
                </a:extLst>
              </p:cNvPr>
              <p:cNvSpPr txBox="1"/>
              <p:nvPr/>
            </p:nvSpPr>
            <p:spPr>
              <a:xfrm>
                <a:off x="1188867" y="1167917"/>
                <a:ext cx="16231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EE034BD-8169-FC0E-E677-90D148721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8867" y="1167917"/>
                <a:ext cx="1623160" cy="369332"/>
              </a:xfrm>
              <a:prstGeom prst="rect">
                <a:avLst/>
              </a:prstGeom>
              <a:blipFill>
                <a:blip r:embed="rId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6B736D69-75FA-0D0D-6196-5320586ED6A9}"/>
              </a:ext>
            </a:extLst>
          </p:cNvPr>
          <p:cNvSpPr txBox="1"/>
          <p:nvPr/>
        </p:nvSpPr>
        <p:spPr>
          <a:xfrm>
            <a:off x="117988" y="11030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DRAWING PARABOLAS USING A TABLE OF VALUES</a:t>
            </a:r>
            <a:endParaRPr lang="en-C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A3112E-8A0D-589B-4FA8-3C06409E71AC}"/>
              </a:ext>
            </a:extLst>
          </p:cNvPr>
          <p:cNvSpPr txBox="1"/>
          <p:nvPr/>
        </p:nvSpPr>
        <p:spPr>
          <a:xfrm>
            <a:off x="442452" y="571571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 each question complete a table of values, plot the points on the graph, and draw the parabola.</a:t>
            </a:r>
            <a:endParaRPr lang="en-CA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03C633C8-A63F-8258-FB62-EB676381E3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8400121"/>
              </p:ext>
            </p:extLst>
          </p:nvPr>
        </p:nvGraphicFramePr>
        <p:xfrm>
          <a:off x="557164" y="1845946"/>
          <a:ext cx="2608824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391">
                  <a:extLst>
                    <a:ext uri="{9D8B030D-6E8A-4147-A177-3AD203B41FA5}">
                      <a16:colId xmlns:a16="http://schemas.microsoft.com/office/drawing/2014/main" val="570912337"/>
                    </a:ext>
                  </a:extLst>
                </a:gridCol>
                <a:gridCol w="1273825">
                  <a:extLst>
                    <a:ext uri="{9D8B030D-6E8A-4147-A177-3AD203B41FA5}">
                      <a16:colId xmlns:a16="http://schemas.microsoft.com/office/drawing/2014/main" val="1243613307"/>
                    </a:ext>
                  </a:extLst>
                </a:gridCol>
                <a:gridCol w="869608">
                  <a:extLst>
                    <a:ext uri="{9D8B030D-6E8A-4147-A177-3AD203B41FA5}">
                      <a16:colId xmlns:a16="http://schemas.microsoft.com/office/drawing/2014/main" val="593784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CA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807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-3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527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-2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513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-1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879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0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799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690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2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137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3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92612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5742671-A4C7-CB7A-1A77-A098740456E6}"/>
                  </a:ext>
                </a:extLst>
              </p:cNvPr>
              <p:cNvSpPr txBox="1"/>
              <p:nvPr/>
            </p:nvSpPr>
            <p:spPr>
              <a:xfrm>
                <a:off x="840244" y="1845946"/>
                <a:ext cx="16231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5742671-A4C7-CB7A-1A77-A098740456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244" y="1845946"/>
                <a:ext cx="1623160" cy="36933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9064E38-7194-846D-CF93-6247099DB557}"/>
                  </a:ext>
                </a:extLst>
              </p:cNvPr>
              <p:cNvSpPr txBox="1"/>
              <p:nvPr/>
            </p:nvSpPr>
            <p:spPr>
              <a:xfrm>
                <a:off x="557164" y="1845946"/>
                <a:ext cx="3146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9064E38-7194-846D-CF93-6247099DB5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164" y="1845946"/>
                <a:ext cx="314632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E371DD7-B911-6F28-F25B-ADEB22B2FF42}"/>
                  </a:ext>
                </a:extLst>
              </p:cNvPr>
              <p:cNvSpPr txBox="1"/>
              <p:nvPr/>
            </p:nvSpPr>
            <p:spPr>
              <a:xfrm>
                <a:off x="2359746" y="1843799"/>
                <a:ext cx="6194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E371DD7-B911-6F28-F25B-ADEB22B2F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9746" y="1843799"/>
                <a:ext cx="619432" cy="369332"/>
              </a:xfrm>
              <a:prstGeom prst="rect">
                <a:avLst/>
              </a:prstGeom>
              <a:blipFill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7D33FBC-B0E5-8976-A1D6-E7A9CAF56F4F}"/>
                  </a:ext>
                </a:extLst>
              </p:cNvPr>
              <p:cNvSpPr txBox="1"/>
              <p:nvPr/>
            </p:nvSpPr>
            <p:spPr>
              <a:xfrm>
                <a:off x="986510" y="2219960"/>
                <a:ext cx="137323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4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CA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0" smtClean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1400" i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7D33FBC-B0E5-8976-A1D6-E7A9CAF56F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510" y="2219960"/>
                <a:ext cx="1373236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8158663-D136-DC84-4A82-18667107325E}"/>
                  </a:ext>
                </a:extLst>
              </p:cNvPr>
              <p:cNvSpPr txBox="1"/>
              <p:nvPr/>
            </p:nvSpPr>
            <p:spPr>
              <a:xfrm>
                <a:off x="986510" y="2632727"/>
                <a:ext cx="137323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4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CA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0" smtClean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1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8158663-D136-DC84-4A82-1866710732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510" y="2632727"/>
                <a:ext cx="1373236" cy="307777"/>
              </a:xfrm>
              <a:prstGeom prst="rect">
                <a:avLst/>
              </a:prstGeom>
              <a:blipFill>
                <a:blip r:embed="rId7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5369C64-1FA2-EC8B-8342-221F390CC42D}"/>
                  </a:ext>
                </a:extLst>
              </p:cNvPr>
              <p:cNvSpPr txBox="1"/>
              <p:nvPr/>
            </p:nvSpPr>
            <p:spPr>
              <a:xfrm>
                <a:off x="986510" y="2962138"/>
                <a:ext cx="137323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4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CA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0" smtClean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1400" i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5369C64-1FA2-EC8B-8342-221F390CC4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510" y="2962138"/>
                <a:ext cx="1373236" cy="307777"/>
              </a:xfrm>
              <a:prstGeom prst="rect">
                <a:avLst/>
              </a:prstGeom>
              <a:blipFill>
                <a:blip r:embed="rId8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7BDEA40-35AA-9222-56DB-9CC0A074A6E5}"/>
                  </a:ext>
                </a:extLst>
              </p:cNvPr>
              <p:cNvSpPr txBox="1"/>
              <p:nvPr/>
            </p:nvSpPr>
            <p:spPr>
              <a:xfrm>
                <a:off x="917681" y="3360083"/>
                <a:ext cx="137323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4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CA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0" smtClean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e>
                        <m:sup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1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7BDEA40-35AA-9222-56DB-9CC0A074A6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81" y="3360083"/>
                <a:ext cx="1373236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2A478F9-BF47-1B15-9331-E1DEBCE6A987}"/>
                  </a:ext>
                </a:extLst>
              </p:cNvPr>
              <p:cNvSpPr txBox="1"/>
              <p:nvPr/>
            </p:nvSpPr>
            <p:spPr>
              <a:xfrm>
                <a:off x="986510" y="3716665"/>
                <a:ext cx="137323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4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CA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14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1400" i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2A478F9-BF47-1B15-9331-E1DEBCE6A9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510" y="3716665"/>
                <a:ext cx="1373236" cy="307777"/>
              </a:xfrm>
              <a:prstGeom prst="rect">
                <a:avLst/>
              </a:prstGeom>
              <a:blipFill>
                <a:blip r:embed="rId10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4C06622-A069-96A7-26AE-CA1823089E9E}"/>
                  </a:ext>
                </a:extLst>
              </p:cNvPr>
              <p:cNvSpPr txBox="1"/>
              <p:nvPr/>
            </p:nvSpPr>
            <p:spPr>
              <a:xfrm>
                <a:off x="965206" y="4085309"/>
                <a:ext cx="137323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836967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836967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CA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0" smtClean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e>
                        <m:sup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1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4C06622-A069-96A7-26AE-CA1823089E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206" y="4085309"/>
                <a:ext cx="1373236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3E3097E-5FEE-4E69-5236-CBFBE125B352}"/>
                  </a:ext>
                </a:extLst>
              </p:cNvPr>
              <p:cNvSpPr txBox="1"/>
              <p:nvPr/>
            </p:nvSpPr>
            <p:spPr>
              <a:xfrm>
                <a:off x="936529" y="4471192"/>
                <a:ext cx="137323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836967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836967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CA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0" smtClean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e>
                        <m:sup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1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3E3097E-5FEE-4E69-5236-CBFBE125B3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529" y="4471192"/>
                <a:ext cx="1373236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B08C1B3-236B-3243-5A84-CAF529EAC22F}"/>
                  </a:ext>
                </a:extLst>
              </p:cNvPr>
              <p:cNvSpPr txBox="1"/>
              <p:nvPr/>
            </p:nvSpPr>
            <p:spPr>
              <a:xfrm>
                <a:off x="2250373" y="2215706"/>
                <a:ext cx="78658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d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B08C1B3-236B-3243-5A84-CAF529EAC2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0373" y="2215706"/>
                <a:ext cx="786580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173E7B8-E63B-8C4E-3C7A-49BEC16C9B78}"/>
                  </a:ext>
                </a:extLst>
              </p:cNvPr>
              <p:cNvSpPr txBox="1"/>
              <p:nvPr/>
            </p:nvSpPr>
            <p:spPr>
              <a:xfrm>
                <a:off x="2250373" y="2603777"/>
                <a:ext cx="78658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173E7B8-E63B-8C4E-3C7A-49BEC16C9B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0373" y="2603777"/>
                <a:ext cx="786580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DBD08BB-84D9-9517-EDCA-921D91111397}"/>
                  </a:ext>
                </a:extLst>
              </p:cNvPr>
              <p:cNvSpPr txBox="1"/>
              <p:nvPr/>
            </p:nvSpPr>
            <p:spPr>
              <a:xfrm>
                <a:off x="2233156" y="2991439"/>
                <a:ext cx="78658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DBD08BB-84D9-9517-EDCA-921D911113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156" y="2991439"/>
                <a:ext cx="786580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D2C02DC-A8AC-73F6-DDB0-740AFE9FACFD}"/>
                  </a:ext>
                </a:extLst>
              </p:cNvPr>
              <p:cNvSpPr txBox="1"/>
              <p:nvPr/>
            </p:nvSpPr>
            <p:spPr>
              <a:xfrm>
                <a:off x="2258144" y="3364765"/>
                <a:ext cx="78658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D2C02DC-A8AC-73F6-DDB0-740AFE9FAC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8144" y="3364765"/>
                <a:ext cx="786580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616BF55-62FC-A238-5924-A6385A6F06E9}"/>
                  </a:ext>
                </a:extLst>
              </p:cNvPr>
              <p:cNvSpPr txBox="1"/>
              <p:nvPr/>
            </p:nvSpPr>
            <p:spPr>
              <a:xfrm>
                <a:off x="2214322" y="4447890"/>
                <a:ext cx="78658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d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616BF55-62FC-A238-5924-A6385A6F06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322" y="4447890"/>
                <a:ext cx="786580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B4EABD6-FA8D-5D54-9451-F3AC744FB26D}"/>
                  </a:ext>
                </a:extLst>
              </p:cNvPr>
              <p:cNvSpPr txBox="1"/>
              <p:nvPr/>
            </p:nvSpPr>
            <p:spPr>
              <a:xfrm>
                <a:off x="2214322" y="4070395"/>
                <a:ext cx="78658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B4EABD6-FA8D-5D54-9451-F3AC744FB2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322" y="4070395"/>
                <a:ext cx="786580" cy="30777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732D61D-A3A5-2FC6-4F7A-7EAE1C8DE831}"/>
                  </a:ext>
                </a:extLst>
              </p:cNvPr>
              <p:cNvSpPr txBox="1"/>
              <p:nvPr/>
            </p:nvSpPr>
            <p:spPr>
              <a:xfrm>
                <a:off x="2233156" y="3750648"/>
                <a:ext cx="78658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732D61D-A3A5-2FC6-4F7A-7EAE1C8DE8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156" y="3750648"/>
                <a:ext cx="786580" cy="30777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" name="Picture 37">
            <a:extLst>
              <a:ext uri="{FF2B5EF4-FFF2-40B4-BE49-F238E27FC236}">
                <a16:creationId xmlns:a16="http://schemas.microsoft.com/office/drawing/2014/main" id="{0203A5A4-3B73-7B00-D88F-A6E7483FE7D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796761" y="1167917"/>
            <a:ext cx="3886784" cy="5350369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972939CC-5C26-2E22-00E3-FA58A3E585F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745704" y="1142204"/>
            <a:ext cx="4489802" cy="5401793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FFD670B-F05A-8EA2-5898-D0DC5CF8CAA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820827" y="1203639"/>
            <a:ext cx="4125779" cy="5401793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9D6FFE5A-5147-CD53-89AE-328ACB0BAFA2}"/>
              </a:ext>
            </a:extLst>
          </p:cNvPr>
          <p:cNvSpPr txBox="1"/>
          <p:nvPr/>
        </p:nvSpPr>
        <p:spPr>
          <a:xfrm>
            <a:off x="557164" y="5348748"/>
            <a:ext cx="2483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Location of </a:t>
            </a:r>
            <a:r>
              <a:rPr lang="en-US" i="1" dirty="0"/>
              <a:t>x-intercept</a:t>
            </a:r>
            <a:r>
              <a:rPr lang="en-US" dirty="0"/>
              <a:t>:</a:t>
            </a:r>
            <a:endParaRPr lang="en-CA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DEF590A-6985-3613-3584-A319230D8FCE}"/>
              </a:ext>
            </a:extLst>
          </p:cNvPr>
          <p:cNvSpPr txBox="1"/>
          <p:nvPr/>
        </p:nvSpPr>
        <p:spPr>
          <a:xfrm>
            <a:off x="517465" y="5962153"/>
            <a:ext cx="2481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Location of </a:t>
            </a:r>
            <a:r>
              <a:rPr lang="en-US" i="1" dirty="0"/>
              <a:t>y-intercept</a:t>
            </a:r>
            <a:r>
              <a:rPr lang="en-US" dirty="0"/>
              <a:t>: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1B2B304C-BF16-33CF-E169-62FF7A43FEC9}"/>
                  </a:ext>
                </a:extLst>
              </p:cNvPr>
              <p:cNvSpPr txBox="1"/>
              <p:nvPr/>
            </p:nvSpPr>
            <p:spPr>
              <a:xfrm>
                <a:off x="2885496" y="5342993"/>
                <a:ext cx="54596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1B2B304C-BF16-33CF-E169-62FF7A43FE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5496" y="5342993"/>
                <a:ext cx="545962" cy="369332"/>
              </a:xfrm>
              <a:prstGeom prst="rect">
                <a:avLst/>
              </a:prstGeom>
              <a:blipFill>
                <a:blip r:embed="rId23"/>
                <a:stretch>
                  <a:fillRect r="-1111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11462C9-A2FC-C5E9-B5CF-629E9A1F3965}"/>
                  </a:ext>
                </a:extLst>
              </p:cNvPr>
              <p:cNvSpPr txBox="1"/>
              <p:nvPr/>
            </p:nvSpPr>
            <p:spPr>
              <a:xfrm>
                <a:off x="2893007" y="5957020"/>
                <a:ext cx="54596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11462C9-A2FC-C5E9-B5CF-629E9A1F39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3007" y="5957020"/>
                <a:ext cx="545962" cy="369332"/>
              </a:xfrm>
              <a:prstGeom prst="rect">
                <a:avLst/>
              </a:prstGeom>
              <a:blipFill>
                <a:blip r:embed="rId24"/>
                <a:stretch>
                  <a:fillRect r="-1123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945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3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5" grpId="0"/>
      <p:bldP spid="26" grpId="0"/>
      <p:bldP spid="27" grpId="0"/>
      <p:bldP spid="28" grpId="0"/>
      <p:bldP spid="33" grpId="0"/>
      <p:bldP spid="34" grpId="0"/>
      <p:bldP spid="35" grpId="0"/>
      <p:bldP spid="45" grpId="0"/>
      <p:bldP spid="46" grpId="0"/>
      <p:bldP spid="48" grpId="0"/>
      <p:bldP spid="4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6C298-0347-45E6-4705-5FFC7AD20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9934A44-3FFA-35C6-63F2-E59DD8762AC6}"/>
              </a:ext>
            </a:extLst>
          </p:cNvPr>
          <p:cNvSpPr txBox="1"/>
          <p:nvPr/>
        </p:nvSpPr>
        <p:spPr>
          <a:xfrm>
            <a:off x="117988" y="11030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DRAWING PARABOLAS USING A TABLE OF VALUES</a:t>
            </a:r>
            <a:endParaRPr lang="en-C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977A93-298B-B7E7-FE79-11DA489B65FE}"/>
              </a:ext>
            </a:extLst>
          </p:cNvPr>
          <p:cNvSpPr txBox="1"/>
          <p:nvPr/>
        </p:nvSpPr>
        <p:spPr>
          <a:xfrm>
            <a:off x="442452" y="571571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 each question complete a table of values, plot the points on the graph, and draw the parabola.</a:t>
            </a:r>
            <a:endParaRPr lang="en-CA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0D57E02D-63A1-68E9-8BD7-D40CED5DE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3657620"/>
              </p:ext>
            </p:extLst>
          </p:nvPr>
        </p:nvGraphicFramePr>
        <p:xfrm>
          <a:off x="557163" y="1843799"/>
          <a:ext cx="3139765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440">
                  <a:extLst>
                    <a:ext uri="{9D8B030D-6E8A-4147-A177-3AD203B41FA5}">
                      <a16:colId xmlns:a16="http://schemas.microsoft.com/office/drawing/2014/main" val="570912337"/>
                    </a:ext>
                  </a:extLst>
                </a:gridCol>
                <a:gridCol w="1897578">
                  <a:extLst>
                    <a:ext uri="{9D8B030D-6E8A-4147-A177-3AD203B41FA5}">
                      <a16:colId xmlns:a16="http://schemas.microsoft.com/office/drawing/2014/main" val="1243613307"/>
                    </a:ext>
                  </a:extLst>
                </a:gridCol>
                <a:gridCol w="776747">
                  <a:extLst>
                    <a:ext uri="{9D8B030D-6E8A-4147-A177-3AD203B41FA5}">
                      <a16:colId xmlns:a16="http://schemas.microsoft.com/office/drawing/2014/main" val="593784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CA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807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-3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527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-2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513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-1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879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0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799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690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2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137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3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92612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136D8F7-DE09-6294-0474-BC81C6080B4B}"/>
                  </a:ext>
                </a:extLst>
              </p:cNvPr>
              <p:cNvSpPr txBox="1"/>
              <p:nvPr/>
            </p:nvSpPr>
            <p:spPr>
              <a:xfrm>
                <a:off x="941521" y="1843799"/>
                <a:ext cx="16231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136D8F7-DE09-6294-0474-BC81C6080B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521" y="1843799"/>
                <a:ext cx="1623160" cy="369332"/>
              </a:xfrm>
              <a:prstGeom prst="rect">
                <a:avLst/>
              </a:prstGeom>
              <a:blipFill>
                <a:blip r:embed="rId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FA4E55B-706A-2569-73E6-558485C90D81}"/>
                  </a:ext>
                </a:extLst>
              </p:cNvPr>
              <p:cNvSpPr txBox="1"/>
              <p:nvPr/>
            </p:nvSpPr>
            <p:spPr>
              <a:xfrm>
                <a:off x="626889" y="1843799"/>
                <a:ext cx="3146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FA4E55B-706A-2569-73E6-558485C90D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889" y="1843799"/>
                <a:ext cx="314632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B60D7AF-DD00-E8A1-C2B8-D77000EAC368}"/>
                  </a:ext>
                </a:extLst>
              </p:cNvPr>
              <p:cNvSpPr txBox="1"/>
              <p:nvPr/>
            </p:nvSpPr>
            <p:spPr>
              <a:xfrm>
                <a:off x="2889916" y="1834840"/>
                <a:ext cx="6194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B60D7AF-DD00-E8A1-C2B8-D77000EAC3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916" y="1834840"/>
                <a:ext cx="619432" cy="369332"/>
              </a:xfrm>
              <a:prstGeom prst="rect">
                <a:avLst/>
              </a:prstGeom>
              <a:blipFill>
                <a:blip r:embed="rId4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7B7A88B-0A7B-5687-C1BC-4D2C28BBBB40}"/>
                  </a:ext>
                </a:extLst>
              </p:cNvPr>
              <p:cNvSpPr txBox="1"/>
              <p:nvPr/>
            </p:nvSpPr>
            <p:spPr>
              <a:xfrm>
                <a:off x="3854249" y="1128588"/>
                <a:ext cx="159282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7B7A88B-0A7B-5687-C1BC-4D2C28BBBB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249" y="1128588"/>
                <a:ext cx="1592826" cy="369332"/>
              </a:xfrm>
              <a:prstGeom prst="rect">
                <a:avLst/>
              </a:prstGeom>
              <a:blipFill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55C555-995B-F392-F491-210C86CDEE7D}"/>
                  </a:ext>
                </a:extLst>
              </p:cNvPr>
              <p:cNvSpPr txBox="1"/>
              <p:nvPr/>
            </p:nvSpPr>
            <p:spPr>
              <a:xfrm>
                <a:off x="953732" y="2239664"/>
                <a:ext cx="19762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1400" i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CA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1400" i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1400" i="0">
                          <a:latin typeface="Cambria Math" panose="02040503050406030204" pitchFamily="18" charset="0"/>
                        </a:rPr>
                        <m:t>+8=−1</m:t>
                      </m:r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55C555-995B-F392-F491-210C86CDEE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732" y="2239664"/>
                <a:ext cx="1976283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F7C7E8C-0E69-B3C4-92FD-8FE040B53BA8}"/>
                  </a:ext>
                </a:extLst>
              </p:cNvPr>
              <p:cNvSpPr txBox="1"/>
              <p:nvPr/>
            </p:nvSpPr>
            <p:spPr>
              <a:xfrm>
                <a:off x="2867869" y="2255479"/>
                <a:ext cx="7072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140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3,</m:t>
                          </m:r>
                          <m: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F7C7E8C-0E69-B3C4-92FD-8FE040B53B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7869" y="2255479"/>
                <a:ext cx="707283" cy="307777"/>
              </a:xfrm>
              <a:prstGeom prst="rect">
                <a:avLst/>
              </a:prstGeom>
              <a:blipFill>
                <a:blip r:embed="rId7"/>
                <a:stretch>
                  <a:fillRect r="-689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561B74F-79BA-2EC5-19AB-553E2E759D14}"/>
                  </a:ext>
                </a:extLst>
              </p:cNvPr>
              <p:cNvSpPr txBox="1"/>
              <p:nvPr/>
            </p:nvSpPr>
            <p:spPr>
              <a:xfrm>
                <a:off x="2863487" y="2622639"/>
                <a:ext cx="7072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140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561B74F-79BA-2EC5-19AB-553E2E759D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3487" y="2622639"/>
                <a:ext cx="707283" cy="307777"/>
              </a:xfrm>
              <a:prstGeom prst="rect">
                <a:avLst/>
              </a:prstGeom>
              <a:blipFill>
                <a:blip r:embed="rId8"/>
                <a:stretch>
                  <a:fillRect r="-689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69E7873-57FE-9230-F347-241B8347C593}"/>
                  </a:ext>
                </a:extLst>
              </p:cNvPr>
              <p:cNvSpPr txBox="1"/>
              <p:nvPr/>
            </p:nvSpPr>
            <p:spPr>
              <a:xfrm>
                <a:off x="2857232" y="2954009"/>
                <a:ext cx="7072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140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−7</m:t>
                          </m:r>
                        </m:e>
                      </m:d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69E7873-57FE-9230-F347-241B8347C5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232" y="2954009"/>
                <a:ext cx="707283" cy="307777"/>
              </a:xfrm>
              <a:prstGeom prst="rect">
                <a:avLst/>
              </a:prstGeom>
              <a:blipFill>
                <a:blip r:embed="rId9"/>
                <a:stretch>
                  <a:fillRect r="-689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AF57C0F-BC39-BA30-BC5E-AF1E93D56EFF}"/>
                  </a:ext>
                </a:extLst>
              </p:cNvPr>
              <p:cNvSpPr txBox="1"/>
              <p:nvPr/>
            </p:nvSpPr>
            <p:spPr>
              <a:xfrm>
                <a:off x="2867869" y="3337881"/>
                <a:ext cx="7072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−8</m:t>
                          </m:r>
                        </m:e>
                      </m:d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AF57C0F-BC39-BA30-BC5E-AF1E93D56E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7869" y="3337881"/>
                <a:ext cx="707283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8D74288-0E79-EB63-EF07-82918FA80971}"/>
                  </a:ext>
                </a:extLst>
              </p:cNvPr>
              <p:cNvSpPr txBox="1"/>
              <p:nvPr/>
            </p:nvSpPr>
            <p:spPr>
              <a:xfrm>
                <a:off x="2782569" y="3722325"/>
                <a:ext cx="83412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1 </m:t>
                          </m:r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 7</m:t>
                          </m:r>
                        </m:e>
                      </m:d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8D74288-0E79-EB63-EF07-82918FA809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2569" y="3722325"/>
                <a:ext cx="834126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DA06D44-D336-5112-579B-A81E25882819}"/>
                  </a:ext>
                </a:extLst>
              </p:cNvPr>
              <p:cNvSpPr txBox="1"/>
              <p:nvPr/>
            </p:nvSpPr>
            <p:spPr>
              <a:xfrm>
                <a:off x="2845990" y="4094541"/>
                <a:ext cx="7072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 4</m:t>
                          </m:r>
                        </m:e>
                      </m:d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DA06D44-D336-5112-579B-A81E258828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5990" y="4094541"/>
                <a:ext cx="707283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FE5238D-EDCB-FDCA-258F-E0EE974EC206}"/>
                  </a:ext>
                </a:extLst>
              </p:cNvPr>
              <p:cNvSpPr txBox="1"/>
              <p:nvPr/>
            </p:nvSpPr>
            <p:spPr>
              <a:xfrm>
                <a:off x="2858041" y="4428959"/>
                <a:ext cx="7072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FE5238D-EDCB-FDCA-258F-E0EE974EC2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8041" y="4428959"/>
                <a:ext cx="707283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992B0F3-637B-433B-82CA-2CB914120B57}"/>
                  </a:ext>
                </a:extLst>
              </p:cNvPr>
              <p:cNvSpPr txBox="1"/>
              <p:nvPr/>
            </p:nvSpPr>
            <p:spPr>
              <a:xfrm>
                <a:off x="924236" y="4454960"/>
                <a:ext cx="19762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1400" i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CA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14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e>
                        <m:sup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1400" i="0">
                          <a:latin typeface="Cambria Math" panose="02040503050406030204" pitchFamily="18" charset="0"/>
                        </a:rPr>
                        <m:t>+8=−1</m:t>
                      </m:r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992B0F3-637B-433B-82CA-2CB914120B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236" y="4454960"/>
                <a:ext cx="1976283" cy="307777"/>
              </a:xfrm>
              <a:prstGeom prst="rect">
                <a:avLst/>
              </a:prstGeom>
              <a:blipFill>
                <a:blip r:embed="rId14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D328295-D8D5-D32C-171E-8C5E413C0FA4}"/>
                  </a:ext>
                </a:extLst>
              </p:cNvPr>
              <p:cNvSpPr txBox="1"/>
              <p:nvPr/>
            </p:nvSpPr>
            <p:spPr>
              <a:xfrm>
                <a:off x="953731" y="2598748"/>
                <a:ext cx="19762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1400" i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CA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140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e>
                        <m:sup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1400" i="0">
                          <a:latin typeface="Cambria Math" panose="02040503050406030204" pitchFamily="18" charset="0"/>
                        </a:rPr>
                        <m:t>+8=−1</m:t>
                      </m:r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D328295-D8D5-D32C-171E-8C5E413C0F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731" y="2598748"/>
                <a:ext cx="1976283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784D2AA-CD02-BFB4-DD25-39AB52474952}"/>
                  </a:ext>
                </a:extLst>
              </p:cNvPr>
              <p:cNvSpPr txBox="1"/>
              <p:nvPr/>
            </p:nvSpPr>
            <p:spPr>
              <a:xfrm>
                <a:off x="964369" y="2984365"/>
                <a:ext cx="19762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1400" i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CA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140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1400" i="0">
                          <a:latin typeface="Cambria Math" panose="02040503050406030204" pitchFamily="18" charset="0"/>
                        </a:rPr>
                        <m:t>+8=−1</m:t>
                      </m:r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784D2AA-CD02-BFB4-DD25-39AB524749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369" y="2984365"/>
                <a:ext cx="1976283" cy="307777"/>
              </a:xfrm>
              <a:prstGeom prst="rect">
                <a:avLst/>
              </a:prstGeom>
              <a:blipFill>
                <a:blip r:embed="rId16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C621209-4AA1-217B-5BAA-1F874270ECE6}"/>
                  </a:ext>
                </a:extLst>
              </p:cNvPr>
              <p:cNvSpPr txBox="1"/>
              <p:nvPr/>
            </p:nvSpPr>
            <p:spPr>
              <a:xfrm>
                <a:off x="913633" y="3328922"/>
                <a:ext cx="19762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1400" i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CA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0" smtClean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e>
                        <m:sup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1400" i="0">
                          <a:latin typeface="Cambria Math" panose="02040503050406030204" pitchFamily="18" charset="0"/>
                        </a:rPr>
                        <m:t>+8=−1</m:t>
                      </m:r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C621209-4AA1-217B-5BAA-1F874270EC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633" y="3328922"/>
                <a:ext cx="1976283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C039F3B-5459-B816-FA5B-11106885E0A3}"/>
                  </a:ext>
                </a:extLst>
              </p:cNvPr>
              <p:cNvSpPr txBox="1"/>
              <p:nvPr/>
            </p:nvSpPr>
            <p:spPr>
              <a:xfrm>
                <a:off x="913633" y="3705134"/>
                <a:ext cx="19762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1400" i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CA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0" smtClean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1400" i="0">
                          <a:latin typeface="Cambria Math" panose="02040503050406030204" pitchFamily="18" charset="0"/>
                        </a:rPr>
                        <m:t>+8=−1</m:t>
                      </m:r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C039F3B-5459-B816-FA5B-11106885E0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633" y="3705134"/>
                <a:ext cx="1976283" cy="307777"/>
              </a:xfrm>
              <a:prstGeom prst="rect">
                <a:avLst/>
              </a:prstGeom>
              <a:blipFill>
                <a:blip r:embed="rId18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0E5EC2A-6683-7501-57E4-7F170F91C08C}"/>
                  </a:ext>
                </a:extLst>
              </p:cNvPr>
              <p:cNvSpPr txBox="1"/>
              <p:nvPr/>
            </p:nvSpPr>
            <p:spPr>
              <a:xfrm>
                <a:off x="941521" y="4110403"/>
                <a:ext cx="19762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1400" i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CA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0" smtClean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e>
                        <m:sup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1400" i="0">
                          <a:latin typeface="Cambria Math" panose="02040503050406030204" pitchFamily="18" charset="0"/>
                        </a:rPr>
                        <m:t>+8=−1</m:t>
                      </m:r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0E5EC2A-6683-7501-57E4-7F170F91C0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521" y="4110403"/>
                <a:ext cx="1976283" cy="30777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8" name="Picture 47">
            <a:extLst>
              <a:ext uri="{FF2B5EF4-FFF2-40B4-BE49-F238E27FC236}">
                <a16:creationId xmlns:a16="http://schemas.microsoft.com/office/drawing/2014/main" id="{4B39A7C3-392A-A4E6-474F-54AD7A08632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007634" y="899525"/>
            <a:ext cx="4492667" cy="5953376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C7423548-7537-50CF-8DCB-246010DEED9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051224" y="941101"/>
            <a:ext cx="4492668" cy="5840468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8D8F6A5C-FD1C-AA95-C1CE-8C989E2249CF}"/>
              </a:ext>
            </a:extLst>
          </p:cNvPr>
          <p:cNvSpPr txBox="1"/>
          <p:nvPr/>
        </p:nvSpPr>
        <p:spPr>
          <a:xfrm>
            <a:off x="557164" y="5348748"/>
            <a:ext cx="2483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Location of </a:t>
            </a:r>
            <a:r>
              <a:rPr lang="en-US" i="1" dirty="0"/>
              <a:t>x-intercept</a:t>
            </a:r>
            <a:r>
              <a:rPr lang="en-US" dirty="0"/>
              <a:t>:</a:t>
            </a:r>
            <a:endParaRPr lang="en-CA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3B2C7F3-06B2-1271-9117-3A215145672C}"/>
              </a:ext>
            </a:extLst>
          </p:cNvPr>
          <p:cNvSpPr txBox="1"/>
          <p:nvPr/>
        </p:nvSpPr>
        <p:spPr>
          <a:xfrm>
            <a:off x="517465" y="5962153"/>
            <a:ext cx="2481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Location of </a:t>
            </a:r>
            <a:r>
              <a:rPr lang="en-US" i="1" dirty="0"/>
              <a:t>y-intercept</a:t>
            </a:r>
            <a:r>
              <a:rPr lang="en-US" dirty="0"/>
              <a:t>: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B10CFA7-AC21-8E8C-2C38-E5F262BDEE10}"/>
                  </a:ext>
                </a:extLst>
              </p:cNvPr>
              <p:cNvSpPr txBox="1"/>
              <p:nvPr/>
            </p:nvSpPr>
            <p:spPr>
              <a:xfrm>
                <a:off x="2885496" y="5342993"/>
                <a:ext cx="54596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−2.8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B10CFA7-AC21-8E8C-2C38-E5F262BDEE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5496" y="5342993"/>
                <a:ext cx="545962" cy="369332"/>
              </a:xfrm>
              <a:prstGeom prst="rect">
                <a:avLst/>
              </a:prstGeom>
              <a:blipFill>
                <a:blip r:embed="rId22"/>
                <a:stretch>
                  <a:fillRect r="-7444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E65EF014-AD43-C526-28E1-287691C1E0D5}"/>
                  </a:ext>
                </a:extLst>
              </p:cNvPr>
              <p:cNvSpPr txBox="1"/>
              <p:nvPr/>
            </p:nvSpPr>
            <p:spPr>
              <a:xfrm>
                <a:off x="4025938" y="5342993"/>
                <a:ext cx="84102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2.8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E65EF014-AD43-C526-28E1-287691C1E0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5938" y="5342993"/>
                <a:ext cx="841029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35C41D8-0994-EC97-2D75-6022E08FF6BD}"/>
                  </a:ext>
                </a:extLst>
              </p:cNvPr>
              <p:cNvSpPr txBox="1"/>
              <p:nvPr/>
            </p:nvSpPr>
            <p:spPr>
              <a:xfrm>
                <a:off x="3013220" y="5954623"/>
                <a:ext cx="84102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8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35C41D8-0994-EC97-2D75-6022E08FF6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3220" y="5954623"/>
                <a:ext cx="841029" cy="369332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9976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  <p:bldP spid="3" grpId="0"/>
      <p:bldP spid="6" grpId="0"/>
      <p:bldP spid="12" grpId="0"/>
      <p:bldP spid="14" grpId="0"/>
      <p:bldP spid="16" grpId="0"/>
      <p:bldP spid="24" grpId="0"/>
      <p:bldP spid="29" grpId="0"/>
      <p:bldP spid="30" grpId="0"/>
      <p:bldP spid="31" grpId="0"/>
      <p:bldP spid="36" grpId="0"/>
      <p:bldP spid="37" grpId="0"/>
      <p:bldP spid="39" grpId="0"/>
      <p:bldP spid="40" grpId="0"/>
      <p:bldP spid="41" grpId="0"/>
      <p:bldP spid="43" grpId="0"/>
      <p:bldP spid="51" grpId="0"/>
      <p:bldP spid="52" grpId="0"/>
      <p:bldP spid="53" grpId="0"/>
      <p:bldP spid="54" grpId="0"/>
      <p:bldP spid="5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DC9A8-FFF7-D02B-1CBA-2A5501F6E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25CD640-E93E-7F4B-95EB-E72A47C91EE3}"/>
              </a:ext>
            </a:extLst>
          </p:cNvPr>
          <p:cNvSpPr txBox="1"/>
          <p:nvPr/>
        </p:nvSpPr>
        <p:spPr>
          <a:xfrm>
            <a:off x="117988" y="11030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DRAWING PARABOLAS USING A TABLE OF VALUES</a:t>
            </a:r>
            <a:endParaRPr lang="en-C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BEA58D-18EE-DE6D-7A60-5CEA8801645D}"/>
              </a:ext>
            </a:extLst>
          </p:cNvPr>
          <p:cNvSpPr txBox="1"/>
          <p:nvPr/>
        </p:nvSpPr>
        <p:spPr>
          <a:xfrm>
            <a:off x="442452" y="571571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 each question complete a table of values, plot the points on the graph, and draw the parabola.</a:t>
            </a:r>
            <a:endParaRPr lang="en-CA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3183EBB-90D0-9D6F-A6C9-1E109C174C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140857"/>
              </p:ext>
            </p:extLst>
          </p:nvPr>
        </p:nvGraphicFramePr>
        <p:xfrm>
          <a:off x="147420" y="1843799"/>
          <a:ext cx="3967379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8125">
                  <a:extLst>
                    <a:ext uri="{9D8B030D-6E8A-4147-A177-3AD203B41FA5}">
                      <a16:colId xmlns:a16="http://schemas.microsoft.com/office/drawing/2014/main" val="570912337"/>
                    </a:ext>
                  </a:extLst>
                </a:gridCol>
                <a:gridCol w="2599937">
                  <a:extLst>
                    <a:ext uri="{9D8B030D-6E8A-4147-A177-3AD203B41FA5}">
                      <a16:colId xmlns:a16="http://schemas.microsoft.com/office/drawing/2014/main" val="1243613307"/>
                    </a:ext>
                  </a:extLst>
                </a:gridCol>
                <a:gridCol w="779317">
                  <a:extLst>
                    <a:ext uri="{9D8B030D-6E8A-4147-A177-3AD203B41FA5}">
                      <a16:colId xmlns:a16="http://schemas.microsoft.com/office/drawing/2014/main" val="593784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CA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807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-3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527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-2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513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-1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879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0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799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690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2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137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3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92612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FB1D7C9-884C-A8A2-F9EC-69A801B90923}"/>
                  </a:ext>
                </a:extLst>
              </p:cNvPr>
              <p:cNvSpPr txBox="1"/>
              <p:nvPr/>
            </p:nvSpPr>
            <p:spPr>
              <a:xfrm>
                <a:off x="944663" y="1825381"/>
                <a:ext cx="18182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FB1D7C9-884C-A8A2-F9EC-69A801B909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663" y="1825381"/>
                <a:ext cx="1818200" cy="369332"/>
              </a:xfrm>
              <a:prstGeom prst="rect">
                <a:avLst/>
              </a:prstGeom>
              <a:blipFill>
                <a:blip r:embed="rId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4A35E0A-B11A-5FDA-E8E9-40EB6214627B}"/>
                  </a:ext>
                </a:extLst>
              </p:cNvPr>
              <p:cNvSpPr txBox="1"/>
              <p:nvPr/>
            </p:nvSpPr>
            <p:spPr>
              <a:xfrm>
                <a:off x="285136" y="1834840"/>
                <a:ext cx="3146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4A35E0A-B11A-5FDA-E8E9-40EB621462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136" y="1834840"/>
                <a:ext cx="314632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9C9E45B-5E52-08C3-66A6-8C8BF00B1C39}"/>
                  </a:ext>
                </a:extLst>
              </p:cNvPr>
              <p:cNvSpPr txBox="1"/>
              <p:nvPr/>
            </p:nvSpPr>
            <p:spPr>
              <a:xfrm>
                <a:off x="3335218" y="1834840"/>
                <a:ext cx="6194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9C9E45B-5E52-08C3-66A6-8C8BF00B1C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5218" y="1834840"/>
                <a:ext cx="619432" cy="369332"/>
              </a:xfrm>
              <a:prstGeom prst="rect">
                <a:avLst/>
              </a:prstGeom>
              <a:blipFill>
                <a:blip r:embed="rId4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FDE2E40-83B0-CE35-ABB1-654D2FB8668B}"/>
                  </a:ext>
                </a:extLst>
              </p:cNvPr>
              <p:cNvSpPr txBox="1"/>
              <p:nvPr/>
            </p:nvSpPr>
            <p:spPr>
              <a:xfrm>
                <a:off x="3553273" y="1128588"/>
                <a:ext cx="189380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−8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FDE2E40-83B0-CE35-ABB1-654D2FB866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3273" y="1128588"/>
                <a:ext cx="1893802" cy="369332"/>
              </a:xfrm>
              <a:prstGeom prst="rect">
                <a:avLst/>
              </a:prstGeom>
              <a:blipFill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1B5FA57-4824-431B-C1F1-3E216AB16A11}"/>
                  </a:ext>
                </a:extLst>
              </p:cNvPr>
              <p:cNvSpPr txBox="1"/>
              <p:nvPr/>
            </p:nvSpPr>
            <p:spPr>
              <a:xfrm>
                <a:off x="3345855" y="2255479"/>
                <a:ext cx="7072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140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3,</m:t>
                          </m:r>
                          <m: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 7</m:t>
                          </m:r>
                        </m:e>
                      </m:d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1B5FA57-4824-431B-C1F1-3E216AB16A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5855" y="2255479"/>
                <a:ext cx="707283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A0403F4-B31A-3F85-C66E-A0F9F5562C9F}"/>
                  </a:ext>
                </a:extLst>
              </p:cNvPr>
              <p:cNvSpPr txBox="1"/>
              <p:nvPr/>
            </p:nvSpPr>
            <p:spPr>
              <a:xfrm>
                <a:off x="3341473" y="2622639"/>
                <a:ext cx="7072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140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 0</m:t>
                          </m:r>
                        </m:e>
                      </m:d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A0403F4-B31A-3F85-C66E-A0F9F5562C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1473" y="2622639"/>
                <a:ext cx="707283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025997A-F5F2-81C1-9D9B-C834D883767A}"/>
                  </a:ext>
                </a:extLst>
              </p:cNvPr>
              <p:cNvSpPr txBox="1"/>
              <p:nvPr/>
            </p:nvSpPr>
            <p:spPr>
              <a:xfrm>
                <a:off x="3314436" y="2964400"/>
                <a:ext cx="7072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140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025997A-F5F2-81C1-9D9B-C834D88376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4436" y="2964400"/>
                <a:ext cx="707283" cy="307777"/>
              </a:xfrm>
              <a:prstGeom prst="rect">
                <a:avLst/>
              </a:prstGeom>
              <a:blipFill>
                <a:blip r:embed="rId8"/>
                <a:stretch>
                  <a:fillRect r="-689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AC6EFEB-3A43-165F-34F4-5CB8147E46B6}"/>
                  </a:ext>
                </a:extLst>
              </p:cNvPr>
              <p:cNvSpPr txBox="1"/>
              <p:nvPr/>
            </p:nvSpPr>
            <p:spPr>
              <a:xfrm>
                <a:off x="3345855" y="3337881"/>
                <a:ext cx="7072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−8</m:t>
                          </m:r>
                        </m:e>
                      </m:d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AC6EFEB-3A43-165F-34F4-5CB8147E46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5855" y="3337881"/>
                <a:ext cx="707283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8968C2C-D90B-EB1B-0FF6-307121FCD022}"/>
                  </a:ext>
                </a:extLst>
              </p:cNvPr>
              <p:cNvSpPr txBox="1"/>
              <p:nvPr/>
            </p:nvSpPr>
            <p:spPr>
              <a:xfrm>
                <a:off x="3260555" y="3722325"/>
                <a:ext cx="83412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1 </m:t>
                          </m:r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−9</m:t>
                          </m:r>
                        </m:e>
                      </m:d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8968C2C-D90B-EB1B-0FF6-307121FCD0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0555" y="3722325"/>
                <a:ext cx="834126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181987C-D46E-A4FD-135D-3736BA865A31}"/>
                  </a:ext>
                </a:extLst>
              </p:cNvPr>
              <p:cNvSpPr txBox="1"/>
              <p:nvPr/>
            </p:nvSpPr>
            <p:spPr>
              <a:xfrm>
                <a:off x="3323976" y="4094541"/>
                <a:ext cx="7072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−8</m:t>
                          </m:r>
                        </m:e>
                      </m:d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181987C-D46E-A4FD-135D-3736BA865A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3976" y="4094541"/>
                <a:ext cx="707283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F1CC163-1CF4-B8F3-BE50-67367396A1FB}"/>
                  </a:ext>
                </a:extLst>
              </p:cNvPr>
              <p:cNvSpPr txBox="1"/>
              <p:nvPr/>
            </p:nvSpPr>
            <p:spPr>
              <a:xfrm>
                <a:off x="3303627" y="4453514"/>
                <a:ext cx="7072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F1CC163-1CF4-B8F3-BE50-67367396A1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3627" y="4453514"/>
                <a:ext cx="707283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4E8F523-84ED-B319-696B-50C4C52B4DEC}"/>
                  </a:ext>
                </a:extLst>
              </p:cNvPr>
              <p:cNvSpPr txBox="1"/>
              <p:nvPr/>
            </p:nvSpPr>
            <p:spPr>
              <a:xfrm>
                <a:off x="823204" y="2247048"/>
                <a:ext cx="237569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140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1400" i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CA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CA" sz="1400" i="0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4E8F523-84ED-B319-696B-50C4C52B4D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204" y="2247048"/>
                <a:ext cx="2375690" cy="307777"/>
              </a:xfrm>
              <a:prstGeom prst="rect">
                <a:avLst/>
              </a:prstGeom>
              <a:blipFill>
                <a:blip r:embed="rId13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C9B9299-37B5-0F58-C4FE-53A1763BEC47}"/>
                  </a:ext>
                </a:extLst>
              </p:cNvPr>
              <p:cNvSpPr txBox="1"/>
              <p:nvPr/>
            </p:nvSpPr>
            <p:spPr>
              <a:xfrm>
                <a:off x="823204" y="2584517"/>
                <a:ext cx="237569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140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1400" i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CA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CA" sz="1400" i="0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C9B9299-37B5-0F58-C4FE-53A1763BEC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204" y="2584517"/>
                <a:ext cx="2375690" cy="307777"/>
              </a:xfrm>
              <a:prstGeom prst="rect">
                <a:avLst/>
              </a:prstGeom>
              <a:blipFill>
                <a:blip r:embed="rId14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6F1872B-E4A4-9DF9-8ABF-DD618F702553}"/>
                  </a:ext>
                </a:extLst>
              </p:cNvPr>
              <p:cNvSpPr txBox="1"/>
              <p:nvPr/>
            </p:nvSpPr>
            <p:spPr>
              <a:xfrm>
                <a:off x="823204" y="2984332"/>
                <a:ext cx="237569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140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1400" i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CA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CA" sz="1400" i="0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6F1872B-E4A4-9DF9-8ABF-DD618F7025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204" y="2984332"/>
                <a:ext cx="2375690" cy="307777"/>
              </a:xfrm>
              <a:prstGeom prst="rect">
                <a:avLst/>
              </a:prstGeom>
              <a:blipFill>
                <a:blip r:embed="rId15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2DDC7A4-5B95-2DBF-9194-758537533116}"/>
                  </a:ext>
                </a:extLst>
              </p:cNvPr>
              <p:cNvSpPr txBox="1"/>
              <p:nvPr/>
            </p:nvSpPr>
            <p:spPr>
              <a:xfrm>
                <a:off x="823204" y="3329450"/>
                <a:ext cx="237569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140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e>
                        <m:sup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1400" i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CA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CA" sz="1400" i="0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=−8</m:t>
                      </m:r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2DDC7A4-5B95-2DBF-9194-7585375331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204" y="3329450"/>
                <a:ext cx="2375690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CFCE35B-C22A-5036-4179-4500A246FDA7}"/>
                  </a:ext>
                </a:extLst>
              </p:cNvPr>
              <p:cNvSpPr txBox="1"/>
              <p:nvPr/>
            </p:nvSpPr>
            <p:spPr>
              <a:xfrm>
                <a:off x="823204" y="3708447"/>
                <a:ext cx="237569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140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1400" i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CA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CA" sz="1400" i="0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=−9</m:t>
                      </m:r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CFCE35B-C22A-5036-4179-4500A246FD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204" y="3708447"/>
                <a:ext cx="2375690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24AFA19-373C-A116-9F02-7E577C2440C4}"/>
                  </a:ext>
                </a:extLst>
              </p:cNvPr>
              <p:cNvSpPr txBox="1"/>
              <p:nvPr/>
            </p:nvSpPr>
            <p:spPr>
              <a:xfrm>
                <a:off x="823204" y="4068559"/>
                <a:ext cx="237569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140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e>
                        <m:sup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1400" i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CA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CA" sz="1400" i="0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=−8</m:t>
                      </m:r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24AFA19-373C-A116-9F02-7E577C2440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204" y="4068559"/>
                <a:ext cx="2375690" cy="30777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7142621-6420-CFA6-DD20-83A9B5770D11}"/>
                  </a:ext>
                </a:extLst>
              </p:cNvPr>
              <p:cNvSpPr txBox="1"/>
              <p:nvPr/>
            </p:nvSpPr>
            <p:spPr>
              <a:xfrm>
                <a:off x="823204" y="4476023"/>
                <a:ext cx="237569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140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e>
                        <m:sup>
                          <m:r>
                            <a:rPr lang="en-CA" sz="1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1400" i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CA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CA" sz="1400" i="0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CA" sz="1400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7142621-6420-CFA6-DD20-83A9B5770D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204" y="4476023"/>
                <a:ext cx="2375690" cy="30777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2BECB294-29D7-4E09-DE1E-D86C08CF713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314567" y="1014438"/>
            <a:ext cx="3139749" cy="558732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1B941A6-2827-6D3A-8302-1F13F182925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355101" y="1014438"/>
            <a:ext cx="2978957" cy="558732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475133A-17BC-000C-F367-2716CCB0BA4C}"/>
              </a:ext>
            </a:extLst>
          </p:cNvPr>
          <p:cNvSpPr txBox="1"/>
          <p:nvPr/>
        </p:nvSpPr>
        <p:spPr>
          <a:xfrm>
            <a:off x="557164" y="5348748"/>
            <a:ext cx="2483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Location of </a:t>
            </a:r>
            <a:r>
              <a:rPr lang="en-US" i="1" dirty="0"/>
              <a:t>x-intercept</a:t>
            </a:r>
            <a:r>
              <a:rPr lang="en-US" dirty="0"/>
              <a:t>:</a:t>
            </a:r>
            <a:endParaRPr lang="en-CA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A7DF642-2E54-B766-DD52-92A737587338}"/>
              </a:ext>
            </a:extLst>
          </p:cNvPr>
          <p:cNvSpPr txBox="1"/>
          <p:nvPr/>
        </p:nvSpPr>
        <p:spPr>
          <a:xfrm>
            <a:off x="517465" y="5962153"/>
            <a:ext cx="2481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Location of </a:t>
            </a:r>
            <a:r>
              <a:rPr lang="en-US" i="1" dirty="0"/>
              <a:t>y-intercept</a:t>
            </a:r>
            <a:r>
              <a:rPr lang="en-US" dirty="0"/>
              <a:t>: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DC1C8A0-2F9B-6358-61F8-7365526DA0E1}"/>
                  </a:ext>
                </a:extLst>
              </p:cNvPr>
              <p:cNvSpPr txBox="1"/>
              <p:nvPr/>
            </p:nvSpPr>
            <p:spPr>
              <a:xfrm>
                <a:off x="2885496" y="5342993"/>
                <a:ext cx="54596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DC1C8A0-2F9B-6358-61F8-7365526DA0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5496" y="5342993"/>
                <a:ext cx="545962" cy="369332"/>
              </a:xfrm>
              <a:prstGeom prst="rect">
                <a:avLst/>
              </a:prstGeom>
              <a:blipFill>
                <a:blip r:embed="rId22"/>
                <a:stretch>
                  <a:fillRect r="-4333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0B3BA82-11F6-2CEC-3023-92D0A2167653}"/>
                  </a:ext>
                </a:extLst>
              </p:cNvPr>
              <p:cNvSpPr txBox="1"/>
              <p:nvPr/>
            </p:nvSpPr>
            <p:spPr>
              <a:xfrm>
                <a:off x="4025938" y="5342993"/>
                <a:ext cx="84102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0B3BA82-11F6-2CEC-3023-92D0A21676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5938" y="5342993"/>
                <a:ext cx="841029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B1368E3-0169-3DA8-CB1E-B65110520947}"/>
                  </a:ext>
                </a:extLst>
              </p:cNvPr>
              <p:cNvSpPr txBox="1"/>
              <p:nvPr/>
            </p:nvSpPr>
            <p:spPr>
              <a:xfrm>
                <a:off x="3013220" y="5954623"/>
                <a:ext cx="84102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−8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B1368E3-0169-3DA8-CB1E-B651105209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3220" y="5954623"/>
                <a:ext cx="841029" cy="369332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2126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  <p:bldP spid="3" grpId="0"/>
      <p:bldP spid="12" grpId="0"/>
      <p:bldP spid="14" grpId="0"/>
      <p:bldP spid="16" grpId="0"/>
      <p:bldP spid="24" grpId="0"/>
      <p:bldP spid="29" grpId="0"/>
      <p:bldP spid="30" grpId="0"/>
      <p:bldP spid="31" grpId="0"/>
      <p:bldP spid="4" grpId="0"/>
      <p:bldP spid="5" grpId="0"/>
      <p:bldP spid="8" grpId="0"/>
      <p:bldP spid="17" grpId="0"/>
      <p:bldP spid="18" grpId="0"/>
      <p:bldP spid="19" grpId="0"/>
      <p:bldP spid="20" grpId="0"/>
      <p:bldP spid="26" grpId="0"/>
      <p:bldP spid="27" grpId="0"/>
      <p:bldP spid="28" grpId="0"/>
      <p:bldP spid="32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A9EA638-0473-8D14-1EF4-46092A8482D2}"/>
              </a:ext>
            </a:extLst>
          </p:cNvPr>
          <p:cNvSpPr txBox="1"/>
          <p:nvPr/>
        </p:nvSpPr>
        <p:spPr>
          <a:xfrm>
            <a:off x="188095" y="133388"/>
            <a:ext cx="80967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 Initial Observations About Quadratic Equations  (y = Ax</a:t>
            </a:r>
            <a:r>
              <a:rPr lang="en-CA" sz="1800" b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C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+Bx +C)</a:t>
            </a: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1D361A-3856-FB02-A90F-4CA0302DFA0F}"/>
              </a:ext>
            </a:extLst>
          </p:cNvPr>
          <p:cNvSpPr txBox="1"/>
          <p:nvPr/>
        </p:nvSpPr>
        <p:spPr>
          <a:xfrm>
            <a:off x="427586" y="728204"/>
            <a:ext cx="83082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does the negative sign in front of the x</a:t>
            </a:r>
            <a:r>
              <a:rPr lang="en-CA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C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term do to the graph?  (i.e., x</a:t>
            </a:r>
            <a:r>
              <a:rPr lang="en-CA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C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vs. -x</a:t>
            </a:r>
            <a:r>
              <a:rPr lang="en-CA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C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9">
            <a:extLst>
              <a:ext uri="{FF2B5EF4-FFF2-40B4-BE49-F238E27FC236}">
                <a16:creationId xmlns:a16="http://schemas.microsoft.com/office/drawing/2014/main" id="{837E9735-2092-F1B0-5638-BCBC3F8D85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5072" y="5131609"/>
            <a:ext cx="24077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CA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8446F37-644A-2984-5A89-FF0D0CE39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8701" y="1482137"/>
            <a:ext cx="2946525" cy="497979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28D6701-95AB-2CB2-328F-8354148EA1FA}"/>
                  </a:ext>
                </a:extLst>
              </p:cNvPr>
              <p:cNvSpPr txBox="1"/>
              <p:nvPr/>
            </p:nvSpPr>
            <p:spPr>
              <a:xfrm>
                <a:off x="5353664" y="1860444"/>
                <a:ext cx="148467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800" i="1" smtClean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800" i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sz="2800" i="1">
                              <a:solidFill>
                                <a:schemeClr val="tx2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2800" i="1">
                              <a:solidFill>
                                <a:schemeClr val="tx2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sz="2800" i="0">
                              <a:solidFill>
                                <a:schemeClr val="tx2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A" sz="2800" dirty="0">
                  <a:solidFill>
                    <a:schemeClr val="tx2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28D6701-95AB-2CB2-328F-8354148EA1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664" y="1860444"/>
                <a:ext cx="1484671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1385198-CA3E-CED7-DE69-B733DBD63CE1}"/>
                  </a:ext>
                </a:extLst>
              </p:cNvPr>
              <p:cNvSpPr txBox="1"/>
              <p:nvPr/>
            </p:nvSpPr>
            <p:spPr>
              <a:xfrm>
                <a:off x="5574890" y="5039276"/>
                <a:ext cx="179930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800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CA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sz="280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A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1385198-CA3E-CED7-DE69-B733DBD63C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890" y="5039276"/>
                <a:ext cx="1799304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0E389643-497E-2C46-2CD3-BC3F70494561}"/>
              </a:ext>
            </a:extLst>
          </p:cNvPr>
          <p:cNvSpPr txBox="1"/>
          <p:nvPr/>
        </p:nvSpPr>
        <p:spPr>
          <a:xfrm>
            <a:off x="6951406" y="3746090"/>
            <a:ext cx="344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Makes the graph open downward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46127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246B95-F15B-B78C-E07D-7E9C265C0949}"/>
              </a:ext>
            </a:extLst>
          </p:cNvPr>
          <p:cNvSpPr txBox="1"/>
          <p:nvPr/>
        </p:nvSpPr>
        <p:spPr>
          <a:xfrm>
            <a:off x="267739" y="192200"/>
            <a:ext cx="48267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happens when the coefficient in front of the </a:t>
            </a: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0D05AC-4F88-6054-5441-123BC7304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253" y="788055"/>
            <a:ext cx="7516274" cy="58777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BAE426-9DE0-B390-A7E1-BFAA37216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5651" y="788055"/>
            <a:ext cx="1267002" cy="5906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200C7C-4D7A-3915-7247-8591105EA9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427" y="2329293"/>
            <a:ext cx="1305107" cy="5715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64A97B4-49FE-819D-9C81-B13A615543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4675" y="3143210"/>
            <a:ext cx="1343212" cy="57158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C2DC9EF-CE65-6582-6AE1-5FA819DB696B}"/>
                  </a:ext>
                </a:extLst>
              </p:cNvPr>
              <p:cNvSpPr txBox="1"/>
              <p:nvPr/>
            </p:nvSpPr>
            <p:spPr>
              <a:xfrm>
                <a:off x="4879461" y="192200"/>
                <a:ext cx="43010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C2DC9EF-CE65-6582-6AE1-5FA819DB69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9461" y="192200"/>
                <a:ext cx="430106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2BD3579F-3807-BC27-2FD5-0490810E81F7}"/>
              </a:ext>
            </a:extLst>
          </p:cNvPr>
          <p:cNvSpPr txBox="1"/>
          <p:nvPr/>
        </p:nvSpPr>
        <p:spPr>
          <a:xfrm>
            <a:off x="5268621" y="192200"/>
            <a:ext cx="1780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term increases?</a:t>
            </a:r>
            <a:endParaRPr lang="en-C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51DB7E-B3DF-3C94-D258-8552CE72B60A}"/>
              </a:ext>
            </a:extLst>
          </p:cNvPr>
          <p:cNvSpPr txBox="1"/>
          <p:nvPr/>
        </p:nvSpPr>
        <p:spPr>
          <a:xfrm>
            <a:off x="9096893" y="3375912"/>
            <a:ext cx="2407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slope of the graph </a:t>
            </a:r>
          </a:p>
          <a:p>
            <a:r>
              <a:rPr lang="en-US" dirty="0"/>
              <a:t>becomes steeper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75924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5E70EA-08E9-308E-214A-5A917715EAC4}"/>
              </a:ext>
            </a:extLst>
          </p:cNvPr>
          <p:cNvSpPr txBox="1"/>
          <p:nvPr/>
        </p:nvSpPr>
        <p:spPr>
          <a:xfrm>
            <a:off x="194701" y="14223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happens when there is a coefficient in front of the x term?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F0A574-63C4-7AE2-8E24-287A3E099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091" y="532001"/>
            <a:ext cx="4627917" cy="61548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2E0C18-14D9-63AC-0285-22D486005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121" y="532001"/>
            <a:ext cx="1409897" cy="5430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4CCB0F-DA14-0FA2-CB64-930B162A1A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8593" y="4894820"/>
            <a:ext cx="1581371" cy="5048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13EEF5-0635-565D-31A0-2CD2F0D5EE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9278" y="6064025"/>
            <a:ext cx="1667108" cy="52394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A454813-7A14-DF35-47FE-1F8981B4619D}"/>
              </a:ext>
            </a:extLst>
          </p:cNvPr>
          <p:cNvSpPr txBox="1"/>
          <p:nvPr/>
        </p:nvSpPr>
        <p:spPr>
          <a:xfrm>
            <a:off x="7616651" y="2512088"/>
            <a:ext cx="30632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Answer:</a:t>
            </a:r>
          </a:p>
          <a:p>
            <a:r>
              <a:rPr lang="en-US" dirty="0"/>
              <a:t>It moves the graph left &amp; right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50443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05483E51-2FA4-83D0-94D2-126408AFB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19" y="119817"/>
            <a:ext cx="727833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happens when the equation has a constant term at the end?  </a:t>
            </a:r>
            <a:r>
              <a:rPr lang="en-CA" alt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 is</a:t>
            </a:r>
            <a:r>
              <a:rPr kumimoji="0" lang="en-CA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the value of </a:t>
            </a:r>
            <a:endParaRPr kumimoji="0" lang="en-CA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4048B09-56DB-905B-8EC4-31E5A0780A65}"/>
                  </a:ext>
                </a:extLst>
              </p:cNvPr>
              <p:cNvSpPr txBox="1"/>
              <p:nvPr/>
            </p:nvSpPr>
            <p:spPr>
              <a:xfrm>
                <a:off x="7192676" y="119817"/>
                <a:ext cx="111104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4048B09-56DB-905B-8EC4-31E5A0780A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2676" y="119817"/>
                <a:ext cx="1111045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4BF14B6-0700-AEE6-9F26-C4CE4D9A469E}"/>
              </a:ext>
            </a:extLst>
          </p:cNvPr>
          <p:cNvSpPr txBox="1"/>
          <p:nvPr/>
        </p:nvSpPr>
        <p:spPr>
          <a:xfrm>
            <a:off x="6755444" y="2230734"/>
            <a:ext cx="30965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Answer:</a:t>
            </a:r>
          </a:p>
          <a:p>
            <a:r>
              <a:rPr lang="en-US" dirty="0"/>
              <a:t>It moves the graph up &amp; down</a:t>
            </a:r>
            <a:endParaRPr lang="en-C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1A916B-4DED-EC40-ED5C-07E39C059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3928" y="737474"/>
            <a:ext cx="3753971" cy="59729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AB538C-960F-32BD-3341-CCDA8565BE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8476" y="5653736"/>
            <a:ext cx="1419423" cy="4667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4B4B721-E968-E3C0-DE9C-0A6F353C1C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0728" y="3634013"/>
            <a:ext cx="1400370" cy="5144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994DE73-D27E-D747-2ACF-824EA9BCD3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6472" y="1420671"/>
            <a:ext cx="1419423" cy="54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240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7CD01B8-B4B6-BDAA-8B84-337F33B45C25}"/>
              </a:ext>
            </a:extLst>
          </p:cNvPr>
          <p:cNvSpPr txBox="1"/>
          <p:nvPr/>
        </p:nvSpPr>
        <p:spPr>
          <a:xfrm>
            <a:off x="2832528" y="2248618"/>
            <a:ext cx="60943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hlinkClick r:id="rId2"/>
              </a:rPr>
              <a:t>https://www.intmath.com/quadratic-equations/interactive-quadratic-function-graph.php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F2547C-B2D3-C5B2-682C-5725DA78317C}"/>
              </a:ext>
            </a:extLst>
          </p:cNvPr>
          <p:cNvSpPr txBox="1"/>
          <p:nvPr/>
        </p:nvSpPr>
        <p:spPr>
          <a:xfrm>
            <a:off x="2830852" y="3452423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hlinkClick r:id="rId3"/>
              </a:rPr>
              <a:t>https://phet.colorado.edu/sims/html/graphing-quadratics/latest/graphing-quadratics_all.html</a:t>
            </a:r>
            <a:endParaRPr lang="en-C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935C03-63E2-F3CC-4327-53F83E599E21}"/>
              </a:ext>
            </a:extLst>
          </p:cNvPr>
          <p:cNvSpPr txBox="1"/>
          <p:nvPr/>
        </p:nvSpPr>
        <p:spPr>
          <a:xfrm>
            <a:off x="2830852" y="465622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hlinkClick r:id="rId4"/>
              </a:rPr>
              <a:t>https://www.mathsisfun.com/quadratic-equation-solver.html</a:t>
            </a:r>
            <a:endParaRPr lang="en-CA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E93E7D-15AD-241C-F127-5A5B5D67D18D}"/>
              </a:ext>
            </a:extLst>
          </p:cNvPr>
          <p:cNvSpPr/>
          <p:nvPr/>
        </p:nvSpPr>
        <p:spPr>
          <a:xfrm>
            <a:off x="3155343" y="767814"/>
            <a:ext cx="50357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4"/>
                </a:solidFill>
                <a:effectLst/>
              </a:rPr>
              <a:t>Quadratic Sites</a:t>
            </a:r>
          </a:p>
        </p:txBody>
      </p:sp>
    </p:spTree>
    <p:extLst>
      <p:ext uri="{BB962C8B-B14F-4D97-AF65-F5344CB8AC3E}">
        <p14:creationId xmlns:p14="http://schemas.microsoft.com/office/powerpoint/2010/main" val="1651268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540</Words>
  <Application>Microsoft Office PowerPoint</Application>
  <PresentationFormat>Widescreen</PresentationFormat>
  <Paragraphs>117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Cambria Math</vt:lpstr>
      <vt:lpstr>Times New Roman</vt:lpstr>
      <vt:lpstr>Tw Cen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Wright</dc:creator>
  <cp:lastModifiedBy>James Wright</cp:lastModifiedBy>
  <cp:revision>25</cp:revision>
  <dcterms:created xsi:type="dcterms:W3CDTF">2025-04-26T13:20:27Z</dcterms:created>
  <dcterms:modified xsi:type="dcterms:W3CDTF">2025-04-26T20:04:21Z</dcterms:modified>
</cp:coreProperties>
</file>