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01" autoAdjust="0"/>
    <p:restoredTop sz="94660"/>
  </p:normalViewPr>
  <p:slideViewPr>
    <p:cSldViewPr snapToGrid="0">
      <p:cViewPr varScale="1">
        <p:scale>
          <a:sx n="94" d="100"/>
          <a:sy n="94" d="100"/>
        </p:scale>
        <p:origin x="30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FFF40C-87DD-4F99-BA69-60589707B2B2}" type="datetimeFigureOut">
              <a:rPr lang="en-CA" smtClean="0"/>
              <a:t>2025-04-25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6DA0F6-A3D4-4D68-944E-D4BC1C9D7D7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233986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6DA0F6-A3D4-4D68-944E-D4BC1C9D7D7F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908757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00573-05D8-D8AB-4111-2D6C6FBE29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115CD0-718C-D76A-4910-509E08AC0A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A57013-46F2-50D8-5055-B55C76EFF1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9025D-E3FC-4E41-BD27-F019E60738BC}" type="datetimeFigureOut">
              <a:rPr lang="en-CA" smtClean="0"/>
              <a:t>2025-04-25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0C3DD4-A9EE-ABCD-4218-EFB163BF76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BBBEC8-BC1E-4CF6-7E0A-D564C625A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441C2-F22D-4557-83C3-6CB2D94B533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78173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04397-1E01-4C9C-6798-69E139C2F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37DBFE-7AED-8946-FB67-1868B9B03F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17E1AD-2E49-6930-FB64-84CD48E68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9025D-E3FC-4E41-BD27-F019E60738BC}" type="datetimeFigureOut">
              <a:rPr lang="en-CA" smtClean="0"/>
              <a:t>2025-04-25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466C67-0AFE-159C-943D-2A881D2A9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C72A4D-587E-3366-DDAF-EEA26E019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441C2-F22D-4557-83C3-6CB2D94B533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0864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172045-0BBF-F962-9275-E0D94E4F6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76A2D2-033E-AF86-4D76-A7A5BA2F7B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ADE4DE-137E-22F9-7C1C-D1A44DCE7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9025D-E3FC-4E41-BD27-F019E60738BC}" type="datetimeFigureOut">
              <a:rPr lang="en-CA" smtClean="0"/>
              <a:t>2025-04-25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E68CA5-2ADA-DB5F-6666-C359CC258F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F78984-6178-B72C-C214-32F6DEDF9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441C2-F22D-4557-83C3-6CB2D94B533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372151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5E6D9A-D5DC-9FC7-FCC5-068FDDFFB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AA3617-10B1-8519-B499-AB8452007E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7FB2B7-290E-C3FA-C1FD-17559DB736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523CED-96A0-B4EA-7C48-850B4BE05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9025D-E3FC-4E41-BD27-F019E60738BC}" type="datetimeFigureOut">
              <a:rPr lang="en-CA" smtClean="0"/>
              <a:t>2025-04-25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DC9D88-6DD1-00EF-E1B3-4A88CBE5D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C728D0-340B-B369-5B7A-BD1D9CD85E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441C2-F22D-4557-83C3-6CB2D94B533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4630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07CCD-88B4-613C-5281-CAE7A5C1CF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02EF17-1072-3C06-D686-820A14608F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FFEA85-8CEE-A6D0-58B1-FAED50676C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A654508-3289-894A-E16E-20EF04FC32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10C478-F9BE-A472-F533-E1E9AC9C1B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F27EEF1-C805-B193-35A1-69D17B470B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9025D-E3FC-4E41-BD27-F019E60738BC}" type="datetimeFigureOut">
              <a:rPr lang="en-CA" smtClean="0"/>
              <a:t>2025-04-25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5C78F45-4AE3-A26C-E725-C7BB10D29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6034194-B290-26E5-1505-B76FC91DC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441C2-F22D-4557-83C3-6CB2D94B533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040530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0996F9-1FBB-3992-0FB1-A83D00013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5C28D76-A170-6376-BBBF-871F5B9D6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9025D-E3FC-4E41-BD27-F019E60738BC}" type="datetimeFigureOut">
              <a:rPr lang="en-CA" smtClean="0"/>
              <a:t>2025-04-25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2B3C42-D98D-D180-08D0-2019AB56B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C5DF1C-2E55-4D2A-F85B-ABF927D59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441C2-F22D-4557-83C3-6CB2D94B533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97798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1B5EAEC-8D1A-7B1E-50EA-AA5732C545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9025D-E3FC-4E41-BD27-F019E60738BC}" type="datetimeFigureOut">
              <a:rPr lang="en-CA" smtClean="0"/>
              <a:t>2025-04-25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3ED5CBF-B796-60BA-33E7-3125D34A7B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B958C2-1CCA-F4C1-24AB-B64B5583A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441C2-F22D-4557-83C3-6CB2D94B533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48545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C12D2-E967-362E-9C49-AA5C3B369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843584-0350-A943-2DE7-9FEE885578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86BC4D-4EE0-2343-979E-E556B7C42E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1FD3A9-55EC-0216-48A0-0C2F135F7C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9025D-E3FC-4E41-BD27-F019E60738BC}" type="datetimeFigureOut">
              <a:rPr lang="en-CA" smtClean="0"/>
              <a:t>2025-04-25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30B9BD-E9AD-F3AC-A74F-8C7B05029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ECB3F1-029A-7DB6-5041-DA0B0B67D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441C2-F22D-4557-83C3-6CB2D94B533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301787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1C521-C464-B5BE-68E3-D92661580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0861C07-C465-F75E-4C12-972A82E50A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CEA7BA-CEFA-144F-7508-3685CA8536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F4A09A-1686-10C0-F3E0-EEC2B27180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9025D-E3FC-4E41-BD27-F019E60738BC}" type="datetimeFigureOut">
              <a:rPr lang="en-CA" smtClean="0"/>
              <a:t>2025-04-25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EB3AD9-939C-9EB1-EF31-303BC61D53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8EE4E4-9D0B-55F2-2C11-909D8625A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441C2-F22D-4557-83C3-6CB2D94B533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296456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1F36C6-49E3-24E6-EA3A-530CD37E31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9A1AFCB-AC10-4981-0907-1C6ABC3C9F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78FBF5-3685-FEB3-7E1C-05A1EB6BEA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9025D-E3FC-4E41-BD27-F019E60738BC}" type="datetimeFigureOut">
              <a:rPr lang="en-CA" smtClean="0"/>
              <a:t>2025-04-25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61D9A9-8DA1-84F2-640C-1C2A39158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4DCEC2-D3E0-2042-81AF-C711B9BEE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441C2-F22D-4557-83C3-6CB2D94B533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159873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795B910-2CDA-0979-D5A6-C3E3AD8AD5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CE697B-3BF2-8445-CAD5-691630FF7C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886FB0-C380-FE72-3F91-A66C421E0A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9025D-E3FC-4E41-BD27-F019E60738BC}" type="datetimeFigureOut">
              <a:rPr lang="en-CA" smtClean="0"/>
              <a:t>2025-04-25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02BAFE-4DCA-B492-5509-7C4145714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87AF89-EE19-8502-FEDE-3CE539B38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441C2-F22D-4557-83C3-6CB2D94B533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77144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7C4782D-31A2-01FE-4023-F636FD6A5A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F85F55-5E0C-BAA1-7B94-26D4402659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2FE0FD-97D9-1B2C-4EC8-80F3B0EC4C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79025D-E3FC-4E41-BD27-F019E60738BC}" type="datetimeFigureOut">
              <a:rPr lang="en-CA" smtClean="0"/>
              <a:t>2025-04-25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2A4B83-3FE3-F4C9-EFCF-A7E680CED6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D3A14A-35A4-1DB2-3D1E-9BBBBFD4FC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3441C2-F22D-4557-83C3-6CB2D94B533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28487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573F983-1A26-1194-1D90-5DC08406B7D2}"/>
              </a:ext>
            </a:extLst>
          </p:cNvPr>
          <p:cNvSpPr txBox="1"/>
          <p:nvPr/>
        </p:nvSpPr>
        <p:spPr>
          <a:xfrm>
            <a:off x="1160742" y="241300"/>
            <a:ext cx="23738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Trinomials in the form </a:t>
            </a:r>
            <a:endParaRPr lang="en-CA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0A0B152-63B9-6142-A72D-14F386568696}"/>
                  </a:ext>
                </a:extLst>
              </p:cNvPr>
              <p:cNvSpPr txBox="1"/>
              <p:nvPr/>
            </p:nvSpPr>
            <p:spPr>
              <a:xfrm>
                <a:off x="3377781" y="241300"/>
                <a:ext cx="139701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CA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CA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𝑏𝑥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0A0B152-63B9-6142-A72D-14F3865686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7781" y="241300"/>
                <a:ext cx="1397018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ADA2F1DF-045E-11C9-BDAF-12FA5F59A810}"/>
              </a:ext>
            </a:extLst>
          </p:cNvPr>
          <p:cNvSpPr txBox="1"/>
          <p:nvPr/>
        </p:nvSpPr>
        <p:spPr>
          <a:xfrm>
            <a:off x="4774799" y="241300"/>
            <a:ext cx="37310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can be easily factored once you find</a:t>
            </a:r>
            <a:endParaRPr lang="en-CA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31F1BBF-09BA-0E9A-F758-49C66C79EECF}"/>
              </a:ext>
            </a:extLst>
          </p:cNvPr>
          <p:cNvSpPr txBox="1"/>
          <p:nvPr/>
        </p:nvSpPr>
        <p:spPr>
          <a:xfrm>
            <a:off x="1875148" y="700024"/>
            <a:ext cx="354314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 pair of integers that both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multiply together to give ‘c’ and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add together to give ‘b’</a:t>
            </a:r>
            <a:endParaRPr lang="en-CA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D0CA56C-160A-DA47-F8AA-E7FBD0A437AE}"/>
              </a:ext>
            </a:extLst>
          </p:cNvPr>
          <p:cNvSpPr txBox="1"/>
          <p:nvPr/>
        </p:nvSpPr>
        <p:spPr>
          <a:xfrm>
            <a:off x="1948426" y="1708976"/>
            <a:ext cx="873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Factor </a:t>
            </a:r>
            <a:endParaRPr lang="en-CA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BB9AAEE-5393-C5B4-087C-33848D35799D}"/>
                  </a:ext>
                </a:extLst>
              </p:cNvPr>
              <p:cNvSpPr txBox="1"/>
              <p:nvPr/>
            </p:nvSpPr>
            <p:spPr>
              <a:xfrm>
                <a:off x="2597355" y="1708976"/>
                <a:ext cx="183863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CA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CA" i="0"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+6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BB9AAEE-5393-C5B4-087C-33848D3579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7355" y="1708976"/>
                <a:ext cx="1838632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F9078D72-FBE1-D358-835C-8BF6220B4658}"/>
              </a:ext>
            </a:extLst>
          </p:cNvPr>
          <p:cNvSpPr txBox="1"/>
          <p:nvPr/>
        </p:nvSpPr>
        <p:spPr>
          <a:xfrm>
            <a:off x="393291" y="2240385"/>
            <a:ext cx="70550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Find 2 #’s that add together to make 5 and multiply together to make 6</a:t>
            </a:r>
            <a:endParaRPr lang="en-CA" dirty="0"/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547301A7-A790-BAE7-9DC1-0C610939DB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9275364"/>
              </p:ext>
            </p:extLst>
          </p:nvPr>
        </p:nvGraphicFramePr>
        <p:xfrm>
          <a:off x="1160742" y="3147026"/>
          <a:ext cx="839020" cy="148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9510">
                  <a:extLst>
                    <a:ext uri="{9D8B030D-6E8A-4147-A177-3AD203B41FA5}">
                      <a16:colId xmlns:a16="http://schemas.microsoft.com/office/drawing/2014/main" val="4163317446"/>
                    </a:ext>
                  </a:extLst>
                </a:gridCol>
                <a:gridCol w="419510">
                  <a:extLst>
                    <a:ext uri="{9D8B030D-6E8A-4147-A177-3AD203B41FA5}">
                      <a16:colId xmlns:a16="http://schemas.microsoft.com/office/drawing/2014/main" val="18780251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3624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-1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-6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8022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780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-2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-3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2800069"/>
                  </a:ext>
                </a:extLst>
              </a:tr>
            </a:tbl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22D69AD6-7587-0FCE-F08D-4B7A4AE3DDE8}"/>
              </a:ext>
            </a:extLst>
          </p:cNvPr>
          <p:cNvSpPr txBox="1"/>
          <p:nvPr/>
        </p:nvSpPr>
        <p:spPr>
          <a:xfrm>
            <a:off x="1426203" y="2600290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6</a:t>
            </a:r>
            <a:endParaRPr lang="en-CA" dirty="0"/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79B280C-EF34-C690-D254-7173C54ACF80}"/>
              </a:ext>
            </a:extLst>
          </p:cNvPr>
          <p:cNvCxnSpPr>
            <a:cxnSpLocks/>
          </p:cNvCxnSpPr>
          <p:nvPr/>
        </p:nvCxnSpPr>
        <p:spPr>
          <a:xfrm>
            <a:off x="1580252" y="2894382"/>
            <a:ext cx="245806" cy="23767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02D97531-EE77-A3B1-7694-FADF19EEEB89}"/>
              </a:ext>
            </a:extLst>
          </p:cNvPr>
          <p:cNvCxnSpPr>
            <a:cxnSpLocks/>
          </p:cNvCxnSpPr>
          <p:nvPr/>
        </p:nvCxnSpPr>
        <p:spPr>
          <a:xfrm flipH="1">
            <a:off x="1354110" y="2894382"/>
            <a:ext cx="226142" cy="23767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59226B18-9F91-F5C0-7858-AA9424045596}"/>
                  </a:ext>
                </a:extLst>
              </p:cNvPr>
              <p:cNvSpPr txBox="1"/>
              <p:nvPr/>
            </p:nvSpPr>
            <p:spPr>
              <a:xfrm>
                <a:off x="1999762" y="3888706"/>
                <a:ext cx="45228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59226B18-9F91-F5C0-7858-AA94240455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9762" y="3888706"/>
                <a:ext cx="452284" cy="369332"/>
              </a:xfrm>
              <a:prstGeom prst="rect">
                <a:avLst/>
              </a:prstGeom>
              <a:blipFill>
                <a:blip r:embed="rId5"/>
                <a:stretch>
                  <a:fillRect r="-20270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26">
            <a:extLst>
              <a:ext uri="{FF2B5EF4-FFF2-40B4-BE49-F238E27FC236}">
                <a16:creationId xmlns:a16="http://schemas.microsoft.com/office/drawing/2014/main" id="{D59A3DE3-CB85-CED3-47BD-B7236525BA31}"/>
              </a:ext>
            </a:extLst>
          </p:cNvPr>
          <p:cNvSpPr txBox="1"/>
          <p:nvPr/>
        </p:nvSpPr>
        <p:spPr>
          <a:xfrm>
            <a:off x="2838782" y="2853981"/>
            <a:ext cx="8350328" cy="14311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spcBef>
                <a:spcPts val="600"/>
              </a:spcBef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Step 1</a:t>
            </a:r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 Find all the factors of 6 (</a:t>
            </a:r>
            <a:r>
              <a:rPr lang="en-US" sz="1800" b="1" u="sng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pairs</a:t>
            </a:r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of numbers that multiply together to get +6)</a:t>
            </a:r>
            <a:endParaRPr lang="en-CA" sz="1800" dirty="0">
              <a:effectLst/>
              <a:latin typeface="Tw Cen MT" panose="020B06020201040206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spcBef>
                <a:spcPts val="600"/>
              </a:spcBef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Step 2</a:t>
            </a:r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 Add the factor pairs together to see which one equals +5</a:t>
            </a:r>
            <a:endParaRPr lang="en-CA" sz="1800" dirty="0">
              <a:effectLst/>
              <a:latin typeface="Tw Cen MT" panose="020B06020201040206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spcBef>
                <a:spcPts val="600"/>
              </a:spcBef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Step 3</a:t>
            </a:r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 Write the factors, including the signs, inside the brackets</a:t>
            </a:r>
            <a:endParaRPr lang="en-CA" sz="1800" dirty="0">
              <a:effectLst/>
              <a:latin typeface="Tw Cen MT" panose="020B06020201040206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spcBef>
                <a:spcPts val="600"/>
              </a:spcBef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Step 4</a:t>
            </a:r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 Check your answer by expanding the factors using FOIL</a:t>
            </a:r>
            <a:endParaRPr lang="en-CA" sz="1800" dirty="0">
              <a:effectLst/>
              <a:latin typeface="Tw Cen MT" panose="020B06020201040206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3652672-B8BB-B41E-6C29-20AA4CF94EE1}"/>
              </a:ext>
            </a:extLst>
          </p:cNvPr>
          <p:cNvSpPr txBox="1"/>
          <p:nvPr/>
        </p:nvSpPr>
        <p:spPr>
          <a:xfrm>
            <a:off x="1426203" y="5122606"/>
            <a:ext cx="19452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 &amp; 3 multiply to 6</a:t>
            </a:r>
          </a:p>
          <a:p>
            <a:r>
              <a:rPr lang="en-US" dirty="0"/>
              <a:t>add to 5</a:t>
            </a:r>
            <a:endParaRPr lang="en-CA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F757C88C-0E98-B07F-112D-33F15D5F2276}"/>
                  </a:ext>
                </a:extLst>
              </p:cNvPr>
              <p:cNvSpPr txBox="1"/>
              <p:nvPr/>
            </p:nvSpPr>
            <p:spPr>
              <a:xfrm>
                <a:off x="4913510" y="5076439"/>
                <a:ext cx="1726799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CA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  <m:d>
                        <m:d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F757C88C-0E98-B07F-112D-33F15D5F22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3510" y="5076439"/>
                <a:ext cx="1726799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3DD4E67-EA01-6540-6CDA-2231381F377E}"/>
                  </a:ext>
                </a:extLst>
              </p:cNvPr>
              <p:cNvSpPr txBox="1"/>
              <p:nvPr/>
            </p:nvSpPr>
            <p:spPr>
              <a:xfrm>
                <a:off x="4640673" y="5524874"/>
                <a:ext cx="227247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CA" i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+6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3DD4E67-EA01-6540-6CDA-2231381F37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0673" y="5524874"/>
                <a:ext cx="2272471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597E4E88-09D3-08F0-1D27-169D50D55410}"/>
                  </a:ext>
                </a:extLst>
              </p:cNvPr>
              <p:cNvSpPr txBox="1"/>
              <p:nvPr/>
            </p:nvSpPr>
            <p:spPr>
              <a:xfrm>
                <a:off x="4640673" y="5973310"/>
                <a:ext cx="160429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CA" i="0"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+6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597E4E88-09D3-08F0-1D27-169D50D554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0673" y="5973310"/>
                <a:ext cx="1604297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Rectangle 34">
            <a:extLst>
              <a:ext uri="{FF2B5EF4-FFF2-40B4-BE49-F238E27FC236}">
                <a16:creationId xmlns:a16="http://schemas.microsoft.com/office/drawing/2014/main" id="{02DA6BC5-8E9E-A36D-27BB-E277CA403420}"/>
              </a:ext>
            </a:extLst>
          </p:cNvPr>
          <p:cNvSpPr/>
          <p:nvPr/>
        </p:nvSpPr>
        <p:spPr>
          <a:xfrm>
            <a:off x="1160742" y="3903679"/>
            <a:ext cx="839020" cy="369332"/>
          </a:xfrm>
          <a:prstGeom prst="rect">
            <a:avLst/>
          </a:prstGeom>
          <a:solidFill>
            <a:srgbClr val="FFC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93732DC-0B84-0490-88C5-4DD3062C4966}"/>
              </a:ext>
            </a:extLst>
          </p:cNvPr>
          <p:cNvSpPr txBox="1"/>
          <p:nvPr/>
        </p:nvSpPr>
        <p:spPr>
          <a:xfrm>
            <a:off x="148970" y="1516824"/>
            <a:ext cx="1431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u="sng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Example 1</a:t>
            </a:r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 </a:t>
            </a:r>
            <a:endParaRPr lang="en-CA" sz="1800" dirty="0">
              <a:effectLst/>
              <a:latin typeface="Tw Cen MT" panose="020B06020201040206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5762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2105D7A-B97D-AE7A-CAA3-4F5F8C95512A}"/>
                  </a:ext>
                </a:extLst>
              </p:cNvPr>
              <p:cNvSpPr txBox="1"/>
              <p:nvPr/>
            </p:nvSpPr>
            <p:spPr>
              <a:xfrm>
                <a:off x="2674374" y="268130"/>
                <a:ext cx="180913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CA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CA" i="0">
                          <a:latin typeface="Cambria Math" panose="02040503050406030204" pitchFamily="18" charset="0"/>
                        </a:rPr>
                        <m:t>−9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+20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2105D7A-B97D-AE7A-CAA3-4F5F8C9551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4374" y="268130"/>
                <a:ext cx="1809135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7DCA8FC6-3986-6831-8A53-C0BE1550A0BC}"/>
              </a:ext>
            </a:extLst>
          </p:cNvPr>
          <p:cNvSpPr txBox="1"/>
          <p:nvPr/>
        </p:nvSpPr>
        <p:spPr>
          <a:xfrm>
            <a:off x="1948426" y="268130"/>
            <a:ext cx="873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Factor </a:t>
            </a:r>
            <a:endParaRPr lang="en-C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303C08B-4CA2-E457-E1C5-428C845C8B71}"/>
              </a:ext>
            </a:extLst>
          </p:cNvPr>
          <p:cNvSpPr txBox="1"/>
          <p:nvPr/>
        </p:nvSpPr>
        <p:spPr>
          <a:xfrm>
            <a:off x="1589661" y="690467"/>
            <a:ext cx="7257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Find 2 #’s that add together to make -9 and multiply together to make 20</a:t>
            </a:r>
            <a:endParaRPr lang="en-CA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B05848-56FC-F3E2-F286-2899A879BF12}"/>
              </a:ext>
            </a:extLst>
          </p:cNvPr>
          <p:cNvSpPr txBox="1"/>
          <p:nvPr/>
        </p:nvSpPr>
        <p:spPr>
          <a:xfrm>
            <a:off x="1670573" y="1290499"/>
            <a:ext cx="10038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mult: 20</a:t>
            </a:r>
          </a:p>
          <a:p>
            <a:r>
              <a:rPr lang="en-US" dirty="0"/>
              <a:t>add: -9</a:t>
            </a:r>
            <a:endParaRPr lang="en-CA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794BFF3-7AB3-D2C2-296B-2D564C89D968}"/>
              </a:ext>
            </a:extLst>
          </p:cNvPr>
          <p:cNvSpPr txBox="1"/>
          <p:nvPr/>
        </p:nvSpPr>
        <p:spPr>
          <a:xfrm>
            <a:off x="3677789" y="1245674"/>
            <a:ext cx="431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20</a:t>
            </a:r>
            <a:endParaRPr lang="en-CA" dirty="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60B89E2F-DCE1-4111-7D07-18D48F4FBBEB}"/>
              </a:ext>
            </a:extLst>
          </p:cNvPr>
          <p:cNvCxnSpPr>
            <a:cxnSpLocks/>
          </p:cNvCxnSpPr>
          <p:nvPr/>
        </p:nvCxnSpPr>
        <p:spPr>
          <a:xfrm>
            <a:off x="3831838" y="1539766"/>
            <a:ext cx="245806" cy="23767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DA1F379-1486-F5AC-D685-2D843E49F9ED}"/>
              </a:ext>
            </a:extLst>
          </p:cNvPr>
          <p:cNvCxnSpPr>
            <a:cxnSpLocks/>
          </p:cNvCxnSpPr>
          <p:nvPr/>
        </p:nvCxnSpPr>
        <p:spPr>
          <a:xfrm flipH="1">
            <a:off x="3605696" y="1539766"/>
            <a:ext cx="226142" cy="23767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DF265537-C108-0851-86A0-36EBC05085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9557946"/>
              </p:ext>
            </p:extLst>
          </p:nvPr>
        </p:nvGraphicFramePr>
        <p:xfrm>
          <a:off x="3417507" y="1777437"/>
          <a:ext cx="1066002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33001">
                  <a:extLst>
                    <a:ext uri="{9D8B030D-6E8A-4147-A177-3AD203B41FA5}">
                      <a16:colId xmlns:a16="http://schemas.microsoft.com/office/drawing/2014/main" val="591828579"/>
                    </a:ext>
                  </a:extLst>
                </a:gridCol>
                <a:gridCol w="533001">
                  <a:extLst>
                    <a:ext uri="{9D8B030D-6E8A-4147-A177-3AD203B41FA5}">
                      <a16:colId xmlns:a16="http://schemas.microsoft.com/office/drawing/2014/main" val="27174125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6725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-1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-20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821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7687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-2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-10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0721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5753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-4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-5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2904823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2E924D5-8609-60AB-FAF7-1ADAFA63B59A}"/>
                  </a:ext>
                </a:extLst>
              </p:cNvPr>
              <p:cNvSpPr txBox="1"/>
              <p:nvPr/>
            </p:nvSpPr>
            <p:spPr>
              <a:xfrm>
                <a:off x="4483509" y="3633145"/>
                <a:ext cx="66859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−9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2E924D5-8609-60AB-FAF7-1ADAFA63B5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3509" y="3633145"/>
                <a:ext cx="668594" cy="369332"/>
              </a:xfrm>
              <a:prstGeom prst="rect">
                <a:avLst/>
              </a:prstGeom>
              <a:blipFill>
                <a:blip r:embed="rId3"/>
                <a:stretch>
                  <a:fillRect r="-636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D3D3B785-769E-7877-C375-DA669D81473E}"/>
              </a:ext>
            </a:extLst>
          </p:cNvPr>
          <p:cNvSpPr txBox="1"/>
          <p:nvPr/>
        </p:nvSpPr>
        <p:spPr>
          <a:xfrm>
            <a:off x="1047955" y="6096552"/>
            <a:ext cx="100960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From now on, when you factor a trinomial, choose two numbers that</a:t>
            </a:r>
            <a:endParaRPr lang="en-CA" sz="1800" dirty="0">
              <a:effectLst/>
              <a:latin typeface="Tw Cen MT" panose="020B06020201040206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800" b="1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­­­________</a:t>
            </a:r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to equal the </a:t>
            </a:r>
            <a:r>
              <a:rPr lang="en-US" sz="1800" b="1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middle</a:t>
            </a:r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number and </a:t>
            </a:r>
            <a:r>
              <a:rPr lang="en-US" sz="1800" b="1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___________</a:t>
            </a:r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to equal the </a:t>
            </a:r>
            <a:r>
              <a:rPr lang="en-US" sz="1800" b="1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last</a:t>
            </a:r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number.</a:t>
            </a:r>
            <a:endParaRPr lang="en-CA" sz="1800" dirty="0">
              <a:effectLst/>
              <a:latin typeface="Tw Cen MT" panose="020B06020201040206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A05F24-2019-B25E-2646-3A7004A3F6F1}"/>
              </a:ext>
            </a:extLst>
          </p:cNvPr>
          <p:cNvSpPr txBox="1"/>
          <p:nvPr/>
        </p:nvSpPr>
        <p:spPr>
          <a:xfrm>
            <a:off x="2508225" y="6378056"/>
            <a:ext cx="5677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add</a:t>
            </a:r>
            <a:endParaRPr lang="en-CA" dirty="0">
              <a:solidFill>
                <a:srgbClr val="0070C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39956FE-B159-597E-90C2-30CFC5BAE7EA}"/>
              </a:ext>
            </a:extLst>
          </p:cNvPr>
          <p:cNvSpPr txBox="1"/>
          <p:nvPr/>
        </p:nvSpPr>
        <p:spPr>
          <a:xfrm>
            <a:off x="6430297" y="6373551"/>
            <a:ext cx="992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multiply</a:t>
            </a:r>
            <a:endParaRPr lang="en-CA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37D7890-532A-7DAB-5175-28F7FF0AF9B1}"/>
                  </a:ext>
                </a:extLst>
              </p:cNvPr>
              <p:cNvSpPr txBox="1"/>
              <p:nvPr/>
            </p:nvSpPr>
            <p:spPr>
              <a:xfrm>
                <a:off x="7067073" y="2749883"/>
                <a:ext cx="216310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CA" sz="24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CA" sz="2400" i="0">
                              <a:latin typeface="Cambria Math" panose="02040503050406030204" pitchFamily="18" charset="0"/>
                            </a:rPr>
                            <m:t>−4</m:t>
                          </m:r>
                        </m:e>
                      </m:d>
                      <m:d>
                        <m:dPr>
                          <m:ctrlPr>
                            <a:rPr lang="en-CA" sz="24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CA" sz="2400" i="0">
                              <a:latin typeface="Cambria Math" panose="02040503050406030204" pitchFamily="18" charset="0"/>
                            </a:rPr>
                            <m:t>−5</m:t>
                          </m:r>
                        </m:e>
                      </m:d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37D7890-532A-7DAB-5175-28F7FF0AF9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7073" y="2749883"/>
                <a:ext cx="2163100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40BDDCBB-61D8-8777-EA51-A4DC25C94449}"/>
                  </a:ext>
                </a:extLst>
              </p:cNvPr>
              <p:cNvSpPr txBox="1"/>
              <p:nvPr/>
            </p:nvSpPr>
            <p:spPr>
              <a:xfrm>
                <a:off x="7039899" y="3462693"/>
                <a:ext cx="239907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CA" i="0"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+20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40BDDCBB-61D8-8777-EA51-A4DC25C944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9899" y="3462693"/>
                <a:ext cx="2399071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8512F3D-0AC5-5EE8-D231-F732C8453575}"/>
                  </a:ext>
                </a:extLst>
              </p:cNvPr>
              <p:cNvSpPr txBox="1"/>
              <p:nvPr/>
            </p:nvSpPr>
            <p:spPr>
              <a:xfrm>
                <a:off x="7067073" y="3872650"/>
                <a:ext cx="1779639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CA" i="0">
                          <a:latin typeface="Cambria Math" panose="02040503050406030204" pitchFamily="18" charset="0"/>
                        </a:rPr>
                        <m:t>−9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+20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8512F3D-0AC5-5EE8-D231-F732C84535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7073" y="3872650"/>
                <a:ext cx="1779639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 22">
            <a:extLst>
              <a:ext uri="{FF2B5EF4-FFF2-40B4-BE49-F238E27FC236}">
                <a16:creationId xmlns:a16="http://schemas.microsoft.com/office/drawing/2014/main" id="{FE166669-7D3D-608B-0409-4CE50AF60BC3}"/>
              </a:ext>
            </a:extLst>
          </p:cNvPr>
          <p:cNvSpPr/>
          <p:nvPr/>
        </p:nvSpPr>
        <p:spPr>
          <a:xfrm>
            <a:off x="3417507" y="3633145"/>
            <a:ext cx="1066002" cy="369332"/>
          </a:xfrm>
          <a:prstGeom prst="rect">
            <a:avLst/>
          </a:prstGeom>
          <a:solidFill>
            <a:srgbClr val="FFC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87621A8-E394-A0F3-4B42-B16892E30C76}"/>
              </a:ext>
            </a:extLst>
          </p:cNvPr>
          <p:cNvSpPr txBox="1"/>
          <p:nvPr/>
        </p:nvSpPr>
        <p:spPr>
          <a:xfrm>
            <a:off x="173947" y="275101"/>
            <a:ext cx="1431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u="sng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Example </a:t>
            </a:r>
            <a:r>
              <a:rPr lang="en-US" b="1" u="sng" dirty="0"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 </a:t>
            </a:r>
            <a:endParaRPr lang="en-CA" sz="1800" dirty="0">
              <a:effectLst/>
              <a:latin typeface="Tw Cen MT" panose="020B06020201040206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22519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737BB97D-CEB7-957A-783C-416BA406FE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224337"/>
              </p:ext>
            </p:extLst>
          </p:nvPr>
        </p:nvGraphicFramePr>
        <p:xfrm>
          <a:off x="1327892" y="3048705"/>
          <a:ext cx="839020" cy="148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9510">
                  <a:extLst>
                    <a:ext uri="{9D8B030D-6E8A-4147-A177-3AD203B41FA5}">
                      <a16:colId xmlns:a16="http://schemas.microsoft.com/office/drawing/2014/main" val="4163317446"/>
                    </a:ext>
                  </a:extLst>
                </a:gridCol>
                <a:gridCol w="419510">
                  <a:extLst>
                    <a:ext uri="{9D8B030D-6E8A-4147-A177-3AD203B41FA5}">
                      <a16:colId xmlns:a16="http://schemas.microsoft.com/office/drawing/2014/main" val="18780251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-6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3624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-1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8022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-3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780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-2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2800069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643E394B-804F-49D2-1B99-54ED4AD8F7CF}"/>
              </a:ext>
            </a:extLst>
          </p:cNvPr>
          <p:cNvSpPr txBox="1"/>
          <p:nvPr/>
        </p:nvSpPr>
        <p:spPr>
          <a:xfrm>
            <a:off x="1593353" y="2501969"/>
            <a:ext cx="386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-6</a:t>
            </a:r>
            <a:endParaRPr lang="en-CA" dirty="0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403613A4-6221-D399-6667-FE4C3C3A7E17}"/>
              </a:ext>
            </a:extLst>
          </p:cNvPr>
          <p:cNvCxnSpPr>
            <a:cxnSpLocks/>
          </p:cNvCxnSpPr>
          <p:nvPr/>
        </p:nvCxnSpPr>
        <p:spPr>
          <a:xfrm>
            <a:off x="1747402" y="2796061"/>
            <a:ext cx="245806" cy="23767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E1AAFAA2-62EA-8009-640E-F0F07AC9C304}"/>
              </a:ext>
            </a:extLst>
          </p:cNvPr>
          <p:cNvCxnSpPr>
            <a:cxnSpLocks/>
          </p:cNvCxnSpPr>
          <p:nvPr/>
        </p:nvCxnSpPr>
        <p:spPr>
          <a:xfrm flipH="1">
            <a:off x="1521260" y="2796061"/>
            <a:ext cx="226142" cy="23767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38403FF-300F-8245-859A-C30FFFDA79CC}"/>
                  </a:ext>
                </a:extLst>
              </p:cNvPr>
              <p:cNvSpPr txBox="1"/>
              <p:nvPr/>
            </p:nvSpPr>
            <p:spPr>
              <a:xfrm>
                <a:off x="1244318" y="503592"/>
                <a:ext cx="150433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CA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CA" i="0"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−6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38403FF-300F-8245-859A-C30FFFDA79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4318" y="503592"/>
                <a:ext cx="1504335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7ACF0E7-F67B-F54B-A8EC-6DC9D9F8D524}"/>
                  </a:ext>
                </a:extLst>
              </p:cNvPr>
              <p:cNvSpPr txBox="1"/>
              <p:nvPr/>
            </p:nvSpPr>
            <p:spPr>
              <a:xfrm>
                <a:off x="2147257" y="3033124"/>
                <a:ext cx="68825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7ACF0E7-F67B-F54B-A8EC-6DC9D9F8D5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7257" y="3033124"/>
                <a:ext cx="688258" cy="369332"/>
              </a:xfrm>
              <a:prstGeom prst="rect">
                <a:avLst/>
              </a:prstGeom>
              <a:blipFill>
                <a:blip r:embed="rId3"/>
                <a:stretch>
                  <a:fillRect r="-3540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730B855-5838-BF2E-9D47-CD9775D057D6}"/>
                  </a:ext>
                </a:extLst>
              </p:cNvPr>
              <p:cNvSpPr txBox="1"/>
              <p:nvPr/>
            </p:nvSpPr>
            <p:spPr>
              <a:xfrm>
                <a:off x="850184" y="5087548"/>
                <a:ext cx="231332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:r>
                  <a:rPr lang="en-CA" sz="2400" dirty="0">
                    <a:solidFill>
                      <a:srgbClr val="836967"/>
                    </a:solidFill>
                  </a:rPr>
                  <a:t>=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CA" sz="2400" i="1" smtClean="0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CA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CA" sz="2400" i="0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d>
                      <m:dPr>
                        <m:ctrlPr>
                          <a:rPr lang="en-CA" sz="2400" i="1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CA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CA" sz="2400" i="0">
                            <a:latin typeface="Cambria Math" panose="02040503050406030204" pitchFamily="18" charset="0"/>
                          </a:rPr>
                          <m:t>−6</m:t>
                        </m:r>
                      </m:e>
                    </m:d>
                  </m:oMath>
                </a14:m>
                <a:endParaRPr lang="en-CA" sz="2400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730B855-5838-BF2E-9D47-CD9775D057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0184" y="5087548"/>
                <a:ext cx="2313321" cy="461665"/>
              </a:xfrm>
              <a:prstGeom prst="rect">
                <a:avLst/>
              </a:prstGeom>
              <a:blipFill>
                <a:blip r:embed="rId4"/>
                <a:stretch>
                  <a:fillRect l="-3947" t="-10667" b="-3066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51381EBB-8B76-3705-6D29-B02BDC38F234}"/>
              </a:ext>
            </a:extLst>
          </p:cNvPr>
          <p:cNvSpPr txBox="1"/>
          <p:nvPr/>
        </p:nvSpPr>
        <p:spPr>
          <a:xfrm>
            <a:off x="7954821" y="2137567"/>
            <a:ext cx="431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20</a:t>
            </a:r>
            <a:endParaRPr lang="en-CA" dirty="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E427E49-4EE5-8387-29A1-82A101143EB1}"/>
              </a:ext>
            </a:extLst>
          </p:cNvPr>
          <p:cNvCxnSpPr>
            <a:cxnSpLocks/>
          </p:cNvCxnSpPr>
          <p:nvPr/>
        </p:nvCxnSpPr>
        <p:spPr>
          <a:xfrm>
            <a:off x="8108870" y="2431659"/>
            <a:ext cx="245806" cy="23767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5455D63F-0A5D-E584-5F95-410D8F4AA9F5}"/>
              </a:ext>
            </a:extLst>
          </p:cNvPr>
          <p:cNvCxnSpPr>
            <a:cxnSpLocks/>
          </p:cNvCxnSpPr>
          <p:nvPr/>
        </p:nvCxnSpPr>
        <p:spPr>
          <a:xfrm flipH="1">
            <a:off x="7882728" y="2431659"/>
            <a:ext cx="226142" cy="23767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4EC551FB-A076-E812-69EA-90F02C4305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0957272"/>
              </p:ext>
            </p:extLst>
          </p:nvPr>
        </p:nvGraphicFramePr>
        <p:xfrm>
          <a:off x="7694539" y="2669330"/>
          <a:ext cx="1066002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33001">
                  <a:extLst>
                    <a:ext uri="{9D8B030D-6E8A-4147-A177-3AD203B41FA5}">
                      <a16:colId xmlns:a16="http://schemas.microsoft.com/office/drawing/2014/main" val="591828579"/>
                    </a:ext>
                  </a:extLst>
                </a:gridCol>
                <a:gridCol w="533001">
                  <a:extLst>
                    <a:ext uri="{9D8B030D-6E8A-4147-A177-3AD203B41FA5}">
                      <a16:colId xmlns:a16="http://schemas.microsoft.com/office/drawing/2014/main" val="27174125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12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6725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-1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-12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821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7687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-2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-6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0721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5753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-3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-4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2904823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1FF1BD3-2474-AB94-047E-131B5FB4A4D8}"/>
                  </a:ext>
                </a:extLst>
              </p:cNvPr>
              <p:cNvSpPr txBox="1"/>
              <p:nvPr/>
            </p:nvSpPr>
            <p:spPr>
              <a:xfrm>
                <a:off x="8829367" y="3798939"/>
                <a:ext cx="66859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1FF1BD3-2474-AB94-047E-131B5FB4A4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29367" y="3798939"/>
                <a:ext cx="668594" cy="369332"/>
              </a:xfrm>
              <a:prstGeom prst="rect">
                <a:avLst/>
              </a:prstGeom>
              <a:blipFill>
                <a:blip r:embed="rId5"/>
                <a:stretch>
                  <a:fillRect r="-636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93165BA-D16D-AE9E-99AD-4E192F07C7E9}"/>
                  </a:ext>
                </a:extLst>
              </p:cNvPr>
              <p:cNvSpPr txBox="1"/>
              <p:nvPr/>
            </p:nvSpPr>
            <p:spPr>
              <a:xfrm>
                <a:off x="7358878" y="5207270"/>
                <a:ext cx="265036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:r>
                  <a:rPr lang="en-CA" sz="2400" dirty="0">
                    <a:solidFill>
                      <a:schemeClr val="tx1"/>
                    </a:solidFill>
                  </a:rPr>
                  <a:t>=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CA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sz="24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−2</m:t>
                        </m:r>
                      </m:e>
                    </m:d>
                    <m:d>
                      <m:dPr>
                        <m:ctrlPr>
                          <a:rPr lang="en-CA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CA" sz="2400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−6</m:t>
                        </m:r>
                      </m:e>
                    </m:d>
                  </m:oMath>
                </a14:m>
                <a:endParaRPr lang="en-CA" sz="2400" dirty="0"/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93165BA-D16D-AE9E-99AD-4E192F07C7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8878" y="5207270"/>
                <a:ext cx="2650361" cy="461665"/>
              </a:xfrm>
              <a:prstGeom prst="rect">
                <a:avLst/>
              </a:prstGeom>
              <a:blipFill>
                <a:blip r:embed="rId6"/>
                <a:stretch>
                  <a:fillRect l="-3448" t="-10526" b="-2894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9044742-0438-C593-5AE1-73B9E723F988}"/>
                  </a:ext>
                </a:extLst>
              </p:cNvPr>
              <p:cNvSpPr txBox="1"/>
              <p:nvPr/>
            </p:nvSpPr>
            <p:spPr>
              <a:xfrm>
                <a:off x="7226688" y="503592"/>
                <a:ext cx="188779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CA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CA" i="0">
                          <a:latin typeface="Cambria Math" panose="02040503050406030204" pitchFamily="18" charset="0"/>
                        </a:rPr>
                        <m:t>−8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+12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9044742-0438-C593-5AE1-73B9E723F9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6688" y="503592"/>
                <a:ext cx="1887794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3463D8D6-9206-6A4B-E73F-F7D0E441E4F3}"/>
              </a:ext>
            </a:extLst>
          </p:cNvPr>
          <p:cNvSpPr txBox="1"/>
          <p:nvPr/>
        </p:nvSpPr>
        <p:spPr>
          <a:xfrm>
            <a:off x="1244318" y="1124122"/>
            <a:ext cx="958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mult: -6</a:t>
            </a:r>
          </a:p>
          <a:p>
            <a:r>
              <a:rPr lang="en-US" dirty="0"/>
              <a:t>add: -5</a:t>
            </a:r>
            <a:endParaRPr lang="en-CA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3060E0B-8929-3841-72FB-10CDD9995ABE}"/>
              </a:ext>
            </a:extLst>
          </p:cNvPr>
          <p:cNvSpPr txBox="1"/>
          <p:nvPr/>
        </p:nvSpPr>
        <p:spPr>
          <a:xfrm>
            <a:off x="7475362" y="1124122"/>
            <a:ext cx="10038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mult: 12</a:t>
            </a:r>
          </a:p>
          <a:p>
            <a:r>
              <a:rPr lang="en-US" dirty="0"/>
              <a:t>add: -8</a:t>
            </a:r>
            <a:endParaRPr lang="en-CA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B83C6B-35D2-24B8-0F63-A713C24C4FB9}"/>
              </a:ext>
            </a:extLst>
          </p:cNvPr>
          <p:cNvSpPr/>
          <p:nvPr/>
        </p:nvSpPr>
        <p:spPr>
          <a:xfrm>
            <a:off x="1327892" y="3033124"/>
            <a:ext cx="839020" cy="369332"/>
          </a:xfrm>
          <a:prstGeom prst="rect">
            <a:avLst/>
          </a:prstGeom>
          <a:solidFill>
            <a:srgbClr val="FFC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A99406C-E54E-46AE-36EB-930AC5895201}"/>
              </a:ext>
            </a:extLst>
          </p:cNvPr>
          <p:cNvSpPr/>
          <p:nvPr/>
        </p:nvSpPr>
        <p:spPr>
          <a:xfrm>
            <a:off x="7694539" y="3753634"/>
            <a:ext cx="1066002" cy="369332"/>
          </a:xfrm>
          <a:prstGeom prst="rect">
            <a:avLst/>
          </a:prstGeom>
          <a:solidFill>
            <a:srgbClr val="FFC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EC1D337-18C8-6E4F-3082-5EC665DBE767}"/>
              </a:ext>
            </a:extLst>
          </p:cNvPr>
          <p:cNvSpPr txBox="1"/>
          <p:nvPr/>
        </p:nvSpPr>
        <p:spPr>
          <a:xfrm>
            <a:off x="371130" y="503592"/>
            <a:ext cx="873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Factor </a:t>
            </a:r>
            <a:endParaRPr lang="en-CA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EA42EA4-7607-61F1-646A-AD688ED95E11}"/>
              </a:ext>
            </a:extLst>
          </p:cNvPr>
          <p:cNvSpPr txBox="1"/>
          <p:nvPr/>
        </p:nvSpPr>
        <p:spPr>
          <a:xfrm>
            <a:off x="6485690" y="503592"/>
            <a:ext cx="873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Factor </a:t>
            </a:r>
            <a:endParaRPr lang="en-CA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45E3F1C-2119-DC52-BA0E-DC676FB42720}"/>
              </a:ext>
            </a:extLst>
          </p:cNvPr>
          <p:cNvSpPr txBox="1"/>
          <p:nvPr/>
        </p:nvSpPr>
        <p:spPr>
          <a:xfrm>
            <a:off x="0" y="53349"/>
            <a:ext cx="1431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u="sng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Example </a:t>
            </a:r>
            <a:r>
              <a:rPr lang="en-US" b="1" u="sng" dirty="0"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 </a:t>
            </a:r>
            <a:endParaRPr lang="en-CA" sz="1800" dirty="0">
              <a:effectLst/>
              <a:latin typeface="Tw Cen MT" panose="020B06020201040206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37740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8454F57-CEED-43A8-7298-5FF7109E5280}"/>
                  </a:ext>
                </a:extLst>
              </p:cNvPr>
              <p:cNvSpPr txBox="1"/>
              <p:nvPr/>
            </p:nvSpPr>
            <p:spPr>
              <a:xfrm>
                <a:off x="1199535" y="729735"/>
                <a:ext cx="184846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CA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CA" i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−12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8454F57-CEED-43A8-7298-5FF7109E52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9535" y="729735"/>
                <a:ext cx="1848465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E8D7D6C-3E4C-6149-95D8-8040E704CA48}"/>
                  </a:ext>
                </a:extLst>
              </p:cNvPr>
              <p:cNvSpPr txBox="1"/>
              <p:nvPr/>
            </p:nvSpPr>
            <p:spPr>
              <a:xfrm>
                <a:off x="7295534" y="729735"/>
                <a:ext cx="1779639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CA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CA" i="0">
                          <a:latin typeface="Cambria Math" panose="02040503050406030204" pitchFamily="18" charset="0"/>
                        </a:rPr>
                        <m:t>+10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+16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E8D7D6C-3E4C-6149-95D8-8040E704CA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5534" y="729735"/>
                <a:ext cx="1779639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13038C9A-4551-8AA8-A08B-226160B0A003}"/>
              </a:ext>
            </a:extLst>
          </p:cNvPr>
          <p:cNvSpPr txBox="1"/>
          <p:nvPr/>
        </p:nvSpPr>
        <p:spPr>
          <a:xfrm>
            <a:off x="1483298" y="1391525"/>
            <a:ext cx="10649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mult: -12</a:t>
            </a:r>
          </a:p>
          <a:p>
            <a:r>
              <a:rPr lang="en-US" dirty="0"/>
              <a:t>add: -1</a:t>
            </a:r>
            <a:endParaRPr lang="en-CA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150D3EF-82F0-357A-B266-32188EC6745F}"/>
              </a:ext>
            </a:extLst>
          </p:cNvPr>
          <p:cNvSpPr txBox="1"/>
          <p:nvPr/>
        </p:nvSpPr>
        <p:spPr>
          <a:xfrm>
            <a:off x="7480976" y="1391524"/>
            <a:ext cx="10038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mult: 16</a:t>
            </a:r>
          </a:p>
          <a:p>
            <a:r>
              <a:rPr lang="en-US" dirty="0"/>
              <a:t>add: 10</a:t>
            </a:r>
            <a:endParaRPr lang="en-CA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072DE24-7ABA-303A-7DA6-987682E6F7AF}"/>
              </a:ext>
            </a:extLst>
          </p:cNvPr>
          <p:cNvSpPr txBox="1"/>
          <p:nvPr/>
        </p:nvSpPr>
        <p:spPr>
          <a:xfrm>
            <a:off x="1672008" y="2442367"/>
            <a:ext cx="4926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-12</a:t>
            </a:r>
            <a:endParaRPr lang="en-CA" dirty="0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8A5CB6A-1C7C-5784-739B-1596B8EBEF13}"/>
              </a:ext>
            </a:extLst>
          </p:cNvPr>
          <p:cNvCxnSpPr>
            <a:cxnSpLocks/>
          </p:cNvCxnSpPr>
          <p:nvPr/>
        </p:nvCxnSpPr>
        <p:spPr>
          <a:xfrm>
            <a:off x="1826057" y="2736459"/>
            <a:ext cx="245806" cy="23767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2D74FED-C986-3D76-E337-7760C1DB3ABE}"/>
              </a:ext>
            </a:extLst>
          </p:cNvPr>
          <p:cNvCxnSpPr>
            <a:cxnSpLocks/>
          </p:cNvCxnSpPr>
          <p:nvPr/>
        </p:nvCxnSpPr>
        <p:spPr>
          <a:xfrm flipH="1">
            <a:off x="1599915" y="2736459"/>
            <a:ext cx="226142" cy="23767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EF004607-B0BB-5A93-680C-97C5036958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2706989"/>
              </p:ext>
            </p:extLst>
          </p:nvPr>
        </p:nvGraphicFramePr>
        <p:xfrm>
          <a:off x="1411726" y="2974130"/>
          <a:ext cx="1066002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33001">
                  <a:extLst>
                    <a:ext uri="{9D8B030D-6E8A-4147-A177-3AD203B41FA5}">
                      <a16:colId xmlns:a16="http://schemas.microsoft.com/office/drawing/2014/main" val="591828579"/>
                    </a:ext>
                  </a:extLst>
                </a:gridCol>
                <a:gridCol w="533001">
                  <a:extLst>
                    <a:ext uri="{9D8B030D-6E8A-4147-A177-3AD203B41FA5}">
                      <a16:colId xmlns:a16="http://schemas.microsoft.com/office/drawing/2014/main" val="27174125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12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6725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-1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12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821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-6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7687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-2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0721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-4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5753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-3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2904823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C3E10B8-B9D2-73E0-C023-080AAEA077A6}"/>
                  </a:ext>
                </a:extLst>
              </p:cNvPr>
              <p:cNvSpPr txBox="1"/>
              <p:nvPr/>
            </p:nvSpPr>
            <p:spPr>
              <a:xfrm>
                <a:off x="2546554" y="4473071"/>
                <a:ext cx="66859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C3E10B8-B9D2-73E0-C023-080AAEA077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6554" y="4473071"/>
                <a:ext cx="668594" cy="369332"/>
              </a:xfrm>
              <a:prstGeom prst="rect">
                <a:avLst/>
              </a:prstGeom>
              <a:blipFill>
                <a:blip r:embed="rId4"/>
                <a:stretch>
                  <a:fillRect r="-6422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1682AE6D-C1CB-D731-327F-35271C57E6B1}"/>
              </a:ext>
            </a:extLst>
          </p:cNvPr>
          <p:cNvSpPr txBox="1"/>
          <p:nvPr/>
        </p:nvSpPr>
        <p:spPr>
          <a:xfrm>
            <a:off x="7741258" y="2442367"/>
            <a:ext cx="431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16</a:t>
            </a:r>
            <a:endParaRPr lang="en-CA" dirty="0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DAFA6607-2BD5-1D02-E01A-4779AAB7BF31}"/>
              </a:ext>
            </a:extLst>
          </p:cNvPr>
          <p:cNvCxnSpPr>
            <a:cxnSpLocks/>
          </p:cNvCxnSpPr>
          <p:nvPr/>
        </p:nvCxnSpPr>
        <p:spPr>
          <a:xfrm>
            <a:off x="7895307" y="2736459"/>
            <a:ext cx="245806" cy="23767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E783FF0B-BAFF-E87B-6692-BAA799F38083}"/>
              </a:ext>
            </a:extLst>
          </p:cNvPr>
          <p:cNvCxnSpPr>
            <a:cxnSpLocks/>
          </p:cNvCxnSpPr>
          <p:nvPr/>
        </p:nvCxnSpPr>
        <p:spPr>
          <a:xfrm flipH="1">
            <a:off x="7669165" y="2736459"/>
            <a:ext cx="226142" cy="23767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E638C231-6546-2C54-91C2-63BAD7BEFB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6257699"/>
              </p:ext>
            </p:extLst>
          </p:nvPr>
        </p:nvGraphicFramePr>
        <p:xfrm>
          <a:off x="7480976" y="2974130"/>
          <a:ext cx="1066002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33001">
                  <a:extLst>
                    <a:ext uri="{9D8B030D-6E8A-4147-A177-3AD203B41FA5}">
                      <a16:colId xmlns:a16="http://schemas.microsoft.com/office/drawing/2014/main" val="591828579"/>
                    </a:ext>
                  </a:extLst>
                </a:gridCol>
                <a:gridCol w="533001">
                  <a:extLst>
                    <a:ext uri="{9D8B030D-6E8A-4147-A177-3AD203B41FA5}">
                      <a16:colId xmlns:a16="http://schemas.microsoft.com/office/drawing/2014/main" val="27174125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16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6725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-1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-16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821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7687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-2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-8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0721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5753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-4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-4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2904823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D8BB459-424E-7A24-B7F4-60592F034E4F}"/>
                  </a:ext>
                </a:extLst>
              </p:cNvPr>
              <p:cNvSpPr txBox="1"/>
              <p:nvPr/>
            </p:nvSpPr>
            <p:spPr>
              <a:xfrm>
                <a:off x="8645301" y="3703916"/>
                <a:ext cx="66859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10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D8BB459-424E-7A24-B7F4-60592F034E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45301" y="3703916"/>
                <a:ext cx="668594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 17">
            <a:extLst>
              <a:ext uri="{FF2B5EF4-FFF2-40B4-BE49-F238E27FC236}">
                <a16:creationId xmlns:a16="http://schemas.microsoft.com/office/drawing/2014/main" id="{119494B5-6850-74AF-80C6-9833F1ABEBA3}"/>
              </a:ext>
            </a:extLst>
          </p:cNvPr>
          <p:cNvSpPr/>
          <p:nvPr/>
        </p:nvSpPr>
        <p:spPr>
          <a:xfrm>
            <a:off x="1385356" y="4473071"/>
            <a:ext cx="1066002" cy="369332"/>
          </a:xfrm>
          <a:prstGeom prst="rect">
            <a:avLst/>
          </a:prstGeom>
          <a:solidFill>
            <a:srgbClr val="FFC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800DD91-03E9-5CE0-11DB-E4C668418018}"/>
              </a:ext>
            </a:extLst>
          </p:cNvPr>
          <p:cNvSpPr/>
          <p:nvPr/>
        </p:nvSpPr>
        <p:spPr>
          <a:xfrm>
            <a:off x="7480976" y="3725739"/>
            <a:ext cx="1066002" cy="369332"/>
          </a:xfrm>
          <a:prstGeom prst="rect">
            <a:avLst/>
          </a:prstGeom>
          <a:solidFill>
            <a:srgbClr val="FFC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FAB8D16-67E7-1CE1-A6B4-16F8BE79AF44}"/>
              </a:ext>
            </a:extLst>
          </p:cNvPr>
          <p:cNvSpPr txBox="1"/>
          <p:nvPr/>
        </p:nvSpPr>
        <p:spPr>
          <a:xfrm>
            <a:off x="542894" y="729735"/>
            <a:ext cx="873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Factor </a:t>
            </a:r>
            <a:endParaRPr lang="en-CA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180347C-73A5-33C3-C943-6CACAEC48298}"/>
              </a:ext>
            </a:extLst>
          </p:cNvPr>
          <p:cNvSpPr txBox="1"/>
          <p:nvPr/>
        </p:nvSpPr>
        <p:spPr>
          <a:xfrm>
            <a:off x="6510593" y="729735"/>
            <a:ext cx="873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Factor </a:t>
            </a:r>
            <a:endParaRPr lang="en-CA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C76B45F5-7097-60AF-402B-E23B35EA5944}"/>
                  </a:ext>
                </a:extLst>
              </p:cNvPr>
              <p:cNvSpPr txBox="1"/>
              <p:nvPr/>
            </p:nvSpPr>
            <p:spPr>
              <a:xfrm>
                <a:off x="1288026" y="5954870"/>
                <a:ext cx="2723536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CA" sz="24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CA" sz="2400" i="0"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  <m:d>
                        <m:dPr>
                          <m:ctrlPr>
                            <a:rPr lang="en-CA" sz="24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CA" sz="2400" i="0">
                              <a:latin typeface="Cambria Math" panose="02040503050406030204" pitchFamily="18" charset="0"/>
                            </a:rPr>
                            <m:t>−4</m:t>
                          </m:r>
                        </m:e>
                      </m:d>
                    </m:oMath>
                  </m:oMathPara>
                </a14:m>
                <a:endParaRPr lang="en-CA" sz="2400" dirty="0"/>
              </a:p>
            </p:txBody>
          </p:sp>
        </mc:Choice>
        <mc:Fallback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C76B45F5-7097-60AF-402B-E23B35EA59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8026" y="5954870"/>
                <a:ext cx="2723536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A84E769-E812-E055-7EA4-8875E71BD9E9}"/>
                  </a:ext>
                </a:extLst>
              </p:cNvPr>
              <p:cNvSpPr txBox="1"/>
              <p:nvPr/>
            </p:nvSpPr>
            <p:spPr>
              <a:xfrm>
                <a:off x="7383781" y="5950779"/>
                <a:ext cx="2723536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CA" sz="24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CA" sz="2400" i="0"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  <m:d>
                        <m:dPr>
                          <m:ctrlPr>
                            <a:rPr lang="en-CA" sz="24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CA" sz="2400" i="0">
                              <a:latin typeface="Cambria Math" panose="02040503050406030204" pitchFamily="18" charset="0"/>
                            </a:rPr>
                            <m:t>+8</m:t>
                          </m:r>
                        </m:e>
                      </m:d>
                    </m:oMath>
                  </m:oMathPara>
                </a14:m>
                <a:endParaRPr lang="en-CA" sz="2400" dirty="0"/>
              </a:p>
            </p:txBody>
          </p:sp>
        </mc:Choice>
        <mc:Fallback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A84E769-E812-E055-7EA4-8875E71BD9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3781" y="5950779"/>
                <a:ext cx="2723536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795429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2EC910E-E874-E99C-4978-35F7AE07D9DA}"/>
              </a:ext>
            </a:extLst>
          </p:cNvPr>
          <p:cNvSpPr txBox="1"/>
          <p:nvPr/>
        </p:nvSpPr>
        <p:spPr>
          <a:xfrm>
            <a:off x="1258529" y="481781"/>
            <a:ext cx="22879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Common Factor First</a:t>
            </a:r>
            <a:endParaRPr lang="en-CA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487F275-679C-2E2A-FCED-17CC08717161}"/>
                  </a:ext>
                </a:extLst>
              </p:cNvPr>
              <p:cNvSpPr txBox="1"/>
              <p:nvPr/>
            </p:nvSpPr>
            <p:spPr>
              <a:xfrm>
                <a:off x="2753032" y="1457321"/>
                <a:ext cx="240890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CA" i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−12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487F275-679C-2E2A-FCED-17CC087171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3032" y="1457321"/>
                <a:ext cx="2408903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419C637-7039-C748-FDDE-930B11F64CE3}"/>
                  </a:ext>
                </a:extLst>
              </p:cNvPr>
              <p:cNvSpPr txBox="1"/>
              <p:nvPr/>
            </p:nvSpPr>
            <p:spPr>
              <a:xfrm>
                <a:off x="2861187" y="2175077"/>
                <a:ext cx="176980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2</m:t>
                      </m:r>
                      <m:d>
                        <m:d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CA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CA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CA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−6</m:t>
                          </m:r>
                        </m:e>
                      </m:d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419C637-7039-C748-FDDE-930B11F64C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1187" y="2175077"/>
                <a:ext cx="1769806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230484C3-7199-1DCC-6DDD-EE04B1127E6A}"/>
              </a:ext>
            </a:extLst>
          </p:cNvPr>
          <p:cNvSpPr txBox="1"/>
          <p:nvPr/>
        </p:nvSpPr>
        <p:spPr>
          <a:xfrm>
            <a:off x="3095789" y="2709047"/>
            <a:ext cx="958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mult: -6</a:t>
            </a:r>
          </a:p>
          <a:p>
            <a:r>
              <a:rPr lang="en-US" dirty="0"/>
              <a:t>add: 1</a:t>
            </a:r>
            <a:endParaRPr lang="en-CA" dirty="0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922A7CB0-DDDD-1F26-B964-4937A1A1D6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1581364"/>
              </p:ext>
            </p:extLst>
          </p:nvPr>
        </p:nvGraphicFramePr>
        <p:xfrm>
          <a:off x="3654312" y="4169583"/>
          <a:ext cx="839020" cy="148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9510">
                  <a:extLst>
                    <a:ext uri="{9D8B030D-6E8A-4147-A177-3AD203B41FA5}">
                      <a16:colId xmlns:a16="http://schemas.microsoft.com/office/drawing/2014/main" val="4163317446"/>
                    </a:ext>
                  </a:extLst>
                </a:gridCol>
                <a:gridCol w="419510">
                  <a:extLst>
                    <a:ext uri="{9D8B030D-6E8A-4147-A177-3AD203B41FA5}">
                      <a16:colId xmlns:a16="http://schemas.microsoft.com/office/drawing/2014/main" val="18780251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-6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3624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-1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8022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-3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780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-2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2800069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34BB09E7-2148-91BA-79DF-04D3CA92F46E}"/>
              </a:ext>
            </a:extLst>
          </p:cNvPr>
          <p:cNvSpPr txBox="1"/>
          <p:nvPr/>
        </p:nvSpPr>
        <p:spPr>
          <a:xfrm>
            <a:off x="3919773" y="3622847"/>
            <a:ext cx="386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-6</a:t>
            </a:r>
            <a:endParaRPr lang="en-CA" dirty="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4B4B7D1-1F42-693A-32DC-662470F57211}"/>
              </a:ext>
            </a:extLst>
          </p:cNvPr>
          <p:cNvCxnSpPr>
            <a:cxnSpLocks/>
          </p:cNvCxnSpPr>
          <p:nvPr/>
        </p:nvCxnSpPr>
        <p:spPr>
          <a:xfrm>
            <a:off x="4073822" y="3916939"/>
            <a:ext cx="245806" cy="23767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730F436-BEBF-9B32-3C04-5CDD63CBFC4F}"/>
              </a:ext>
            </a:extLst>
          </p:cNvPr>
          <p:cNvCxnSpPr>
            <a:cxnSpLocks/>
          </p:cNvCxnSpPr>
          <p:nvPr/>
        </p:nvCxnSpPr>
        <p:spPr>
          <a:xfrm flipH="1">
            <a:off x="3847680" y="3916939"/>
            <a:ext cx="226142" cy="23767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AA20A57-787D-6257-B6C7-37A208ED66A6}"/>
                  </a:ext>
                </a:extLst>
              </p:cNvPr>
              <p:cNvSpPr txBox="1"/>
              <p:nvPr/>
            </p:nvSpPr>
            <p:spPr>
              <a:xfrm>
                <a:off x="4630983" y="5283611"/>
                <a:ext cx="68825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AA20A57-787D-6257-B6C7-37A208ED66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0983" y="5283611"/>
                <a:ext cx="688258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12">
            <a:extLst>
              <a:ext uri="{FF2B5EF4-FFF2-40B4-BE49-F238E27FC236}">
                <a16:creationId xmlns:a16="http://schemas.microsoft.com/office/drawing/2014/main" id="{C1143235-5109-AC1F-76CC-3A55954A1F58}"/>
              </a:ext>
            </a:extLst>
          </p:cNvPr>
          <p:cNvSpPr/>
          <p:nvPr/>
        </p:nvSpPr>
        <p:spPr>
          <a:xfrm>
            <a:off x="3654312" y="5278922"/>
            <a:ext cx="839020" cy="369332"/>
          </a:xfrm>
          <a:prstGeom prst="rect">
            <a:avLst/>
          </a:prstGeom>
          <a:solidFill>
            <a:srgbClr val="FFC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9ADCCCB-7315-9195-FB2E-94F23A8D24BF}"/>
                  </a:ext>
                </a:extLst>
              </p:cNvPr>
              <p:cNvSpPr txBox="1"/>
              <p:nvPr/>
            </p:nvSpPr>
            <p:spPr>
              <a:xfrm>
                <a:off x="7872373" y="3916939"/>
                <a:ext cx="2589149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sz="2400" smtClean="0">
                          <a:latin typeface="Cambria Math" panose="02040503050406030204" pitchFamily="18" charset="0"/>
                        </a:rPr>
                        <m:t>2</m:t>
                      </m:r>
                      <m:d>
                        <m:dPr>
                          <m:ctrlPr>
                            <a:rPr lang="en-CA" sz="24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CA" sz="2400" i="0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d>
                        <m:dPr>
                          <m:ctrlPr>
                            <a:rPr lang="en-CA" sz="24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CA" sz="2400" i="0"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</m:oMath>
                  </m:oMathPara>
                </a14:m>
                <a:endParaRPr lang="en-CA" sz="2400" dirty="0"/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9ADCCCB-7315-9195-FB2E-94F23A8D24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2373" y="3916939"/>
                <a:ext cx="2589149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46DD760B-11D5-59F3-992C-80ACF7F8F95F}"/>
              </a:ext>
            </a:extLst>
          </p:cNvPr>
          <p:cNvSpPr txBox="1"/>
          <p:nvPr/>
        </p:nvSpPr>
        <p:spPr>
          <a:xfrm>
            <a:off x="0" y="112449"/>
            <a:ext cx="1431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u="sng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Example </a:t>
            </a:r>
            <a:r>
              <a:rPr lang="en-US" b="1" u="sng" dirty="0"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 </a:t>
            </a:r>
            <a:endParaRPr lang="en-CA" sz="1800" dirty="0">
              <a:effectLst/>
              <a:latin typeface="Tw Cen MT" panose="020B06020201040206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94302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4FECE-387A-FC8E-A42D-97979626AE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740BF31-0842-1CC6-0856-A433DA9B7D61}"/>
              </a:ext>
            </a:extLst>
          </p:cNvPr>
          <p:cNvSpPr txBox="1"/>
          <p:nvPr/>
        </p:nvSpPr>
        <p:spPr>
          <a:xfrm>
            <a:off x="1258529" y="481781"/>
            <a:ext cx="22879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Common Factor First</a:t>
            </a:r>
            <a:endParaRPr lang="en-CA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A1D2CE2-510B-B387-6E15-EC0B2F780F38}"/>
                  </a:ext>
                </a:extLst>
              </p:cNvPr>
              <p:cNvSpPr txBox="1"/>
              <p:nvPr/>
            </p:nvSpPr>
            <p:spPr>
              <a:xfrm>
                <a:off x="2753032" y="1457321"/>
                <a:ext cx="240890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CA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18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+27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A1D2CE2-510B-B387-6E15-EC0B2F780F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3032" y="1457321"/>
                <a:ext cx="2408903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0522D8A-AACD-36CB-4C91-5383167E3224}"/>
                  </a:ext>
                </a:extLst>
              </p:cNvPr>
              <p:cNvSpPr txBox="1"/>
              <p:nvPr/>
            </p:nvSpPr>
            <p:spPr>
              <a:xfrm>
                <a:off x="2861187" y="2175077"/>
                <a:ext cx="176980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3</m:t>
                      </m:r>
                      <m:d>
                        <m:d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CA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CA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CA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+9</m:t>
                          </m:r>
                        </m:e>
                      </m:d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0522D8A-AACD-36CB-4C91-5383167E32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1187" y="2175077"/>
                <a:ext cx="1769806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E45D1CF8-49BD-70D3-78F6-821ABDFBFCF4}"/>
              </a:ext>
            </a:extLst>
          </p:cNvPr>
          <p:cNvSpPr txBox="1"/>
          <p:nvPr/>
        </p:nvSpPr>
        <p:spPr>
          <a:xfrm>
            <a:off x="3095789" y="2709047"/>
            <a:ext cx="10038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mult: 27</a:t>
            </a:r>
          </a:p>
          <a:p>
            <a:r>
              <a:rPr lang="en-US" dirty="0"/>
              <a:t>add: 18</a:t>
            </a:r>
            <a:endParaRPr lang="en-CA" dirty="0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80F88271-B5FC-2422-3AAC-0B83F8E227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2079920"/>
              </p:ext>
            </p:extLst>
          </p:nvPr>
        </p:nvGraphicFramePr>
        <p:xfrm>
          <a:off x="3654312" y="4169583"/>
          <a:ext cx="839020" cy="148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9510">
                  <a:extLst>
                    <a:ext uri="{9D8B030D-6E8A-4147-A177-3AD203B41FA5}">
                      <a16:colId xmlns:a16="http://schemas.microsoft.com/office/drawing/2014/main" val="4163317446"/>
                    </a:ext>
                  </a:extLst>
                </a:gridCol>
                <a:gridCol w="419510">
                  <a:extLst>
                    <a:ext uri="{9D8B030D-6E8A-4147-A177-3AD203B41FA5}">
                      <a16:colId xmlns:a16="http://schemas.microsoft.com/office/drawing/2014/main" val="18780251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3624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-1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-9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8022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780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-3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-3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2800069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5787CEB-846C-35EE-EC62-910C4475416D}"/>
              </a:ext>
            </a:extLst>
          </p:cNvPr>
          <p:cNvSpPr txBox="1"/>
          <p:nvPr/>
        </p:nvSpPr>
        <p:spPr>
          <a:xfrm>
            <a:off x="3919773" y="3622847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9</a:t>
            </a:r>
            <a:endParaRPr lang="en-CA" dirty="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FCE7EAA-D468-4818-5A12-10FC2568D77A}"/>
              </a:ext>
            </a:extLst>
          </p:cNvPr>
          <p:cNvCxnSpPr>
            <a:cxnSpLocks/>
          </p:cNvCxnSpPr>
          <p:nvPr/>
        </p:nvCxnSpPr>
        <p:spPr>
          <a:xfrm>
            <a:off x="4073822" y="3916939"/>
            <a:ext cx="245806" cy="23767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6CDF8A02-9530-CEA6-D752-A7217A9E77D8}"/>
              </a:ext>
            </a:extLst>
          </p:cNvPr>
          <p:cNvCxnSpPr>
            <a:cxnSpLocks/>
          </p:cNvCxnSpPr>
          <p:nvPr/>
        </p:nvCxnSpPr>
        <p:spPr>
          <a:xfrm flipH="1">
            <a:off x="3847680" y="3916939"/>
            <a:ext cx="226142" cy="23767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F699670-14C8-4840-AEFE-6D73498F81F4}"/>
                  </a:ext>
                </a:extLst>
              </p:cNvPr>
              <p:cNvSpPr txBox="1"/>
              <p:nvPr/>
            </p:nvSpPr>
            <p:spPr>
              <a:xfrm>
                <a:off x="4630993" y="4914279"/>
                <a:ext cx="68825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F699670-14C8-4840-AEFE-6D73498F81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0993" y="4914279"/>
                <a:ext cx="688258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12">
            <a:extLst>
              <a:ext uri="{FF2B5EF4-FFF2-40B4-BE49-F238E27FC236}">
                <a16:creationId xmlns:a16="http://schemas.microsoft.com/office/drawing/2014/main" id="{5781E045-4A74-76B6-4049-CB5F292AE502}"/>
              </a:ext>
            </a:extLst>
          </p:cNvPr>
          <p:cNvSpPr/>
          <p:nvPr/>
        </p:nvSpPr>
        <p:spPr>
          <a:xfrm>
            <a:off x="3654312" y="4914279"/>
            <a:ext cx="839020" cy="369332"/>
          </a:xfrm>
          <a:prstGeom prst="rect">
            <a:avLst/>
          </a:prstGeom>
          <a:solidFill>
            <a:srgbClr val="FFC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AE4B052-DFBF-74E4-B700-723BB16FAA29}"/>
                  </a:ext>
                </a:extLst>
              </p:cNvPr>
              <p:cNvSpPr txBox="1"/>
              <p:nvPr/>
            </p:nvSpPr>
            <p:spPr>
              <a:xfrm>
                <a:off x="7872373" y="3916939"/>
                <a:ext cx="2589149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=3</m:t>
                      </m:r>
                      <m:d>
                        <m:dPr>
                          <m:ctrlPr>
                            <a:rPr lang="en-CA" sz="24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d>
                        <m:dPr>
                          <m:ctrlPr>
                            <a:rPr lang="en-CA" sz="24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CA" sz="2400" i="0"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</m:oMath>
                  </m:oMathPara>
                </a14:m>
                <a:endParaRPr lang="en-CA" sz="2400" dirty="0"/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AE4B052-DFBF-74E4-B700-723BB16FAA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2373" y="3916939"/>
                <a:ext cx="2589149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198108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CF4ED2D-EB2A-0B1D-7CE5-A819A8317B7F}"/>
              </a:ext>
            </a:extLst>
          </p:cNvPr>
          <p:cNvSpPr txBox="1"/>
          <p:nvPr/>
        </p:nvSpPr>
        <p:spPr>
          <a:xfrm>
            <a:off x="530942" y="297114"/>
            <a:ext cx="14158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u="sng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Example 5:</a:t>
            </a:r>
            <a:endParaRPr lang="en-CA" sz="1800" dirty="0">
              <a:effectLst/>
              <a:latin typeface="Tw Cen MT" panose="020B06020201040206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C2F86F-581E-B31B-0F67-692F8B91CCFD}"/>
              </a:ext>
            </a:extLst>
          </p:cNvPr>
          <p:cNvSpPr txBox="1"/>
          <p:nvPr/>
        </p:nvSpPr>
        <p:spPr>
          <a:xfrm>
            <a:off x="648928" y="677702"/>
            <a:ext cx="834758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rectangle has an area repented by the trinomial x</a:t>
            </a:r>
            <a:r>
              <a:rPr lang="en-US" sz="1800" baseline="300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+ 4x – 21. </a:t>
            </a:r>
            <a:endParaRPr lang="en-CA" sz="1800" dirty="0">
              <a:effectLst/>
              <a:latin typeface="Tw Cen MT" panose="020B06020201040206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lphaLcParenR"/>
            </a:pPr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Factor the trinomial to find expressions for the dimensions of the rectangle.</a:t>
            </a:r>
            <a:endParaRPr lang="en-CA" sz="1800" dirty="0">
              <a:effectLst/>
              <a:latin typeface="Tw Cen MT" panose="020B06020201040206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9329D62-12C2-1ACD-EB1E-FABA9D1AE5F3}"/>
              </a:ext>
            </a:extLst>
          </p:cNvPr>
          <p:cNvSpPr txBox="1"/>
          <p:nvPr/>
        </p:nvSpPr>
        <p:spPr>
          <a:xfrm>
            <a:off x="1325983" y="1650249"/>
            <a:ext cx="10823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mult: -21</a:t>
            </a:r>
          </a:p>
          <a:p>
            <a:r>
              <a:rPr lang="en-US" dirty="0"/>
              <a:t>add: 4</a:t>
            </a:r>
            <a:endParaRPr lang="en-CA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EABF658D-CBCC-9B53-0E40-0CB63F525C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3490731"/>
              </p:ext>
            </p:extLst>
          </p:nvPr>
        </p:nvGraphicFramePr>
        <p:xfrm>
          <a:off x="3565820" y="2196985"/>
          <a:ext cx="1082348" cy="148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1174">
                  <a:extLst>
                    <a:ext uri="{9D8B030D-6E8A-4147-A177-3AD203B41FA5}">
                      <a16:colId xmlns:a16="http://schemas.microsoft.com/office/drawing/2014/main" val="4163317446"/>
                    </a:ext>
                  </a:extLst>
                </a:gridCol>
                <a:gridCol w="541174">
                  <a:extLst>
                    <a:ext uri="{9D8B030D-6E8A-4147-A177-3AD203B41FA5}">
                      <a16:colId xmlns:a16="http://schemas.microsoft.com/office/drawing/2014/main" val="18780251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-21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3624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-1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21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8022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-7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780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-3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2800069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E25A3705-039C-2344-6F2F-D4376D419FCB}"/>
              </a:ext>
            </a:extLst>
          </p:cNvPr>
          <p:cNvSpPr txBox="1"/>
          <p:nvPr/>
        </p:nvSpPr>
        <p:spPr>
          <a:xfrm>
            <a:off x="3721061" y="1650249"/>
            <a:ext cx="5100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-21</a:t>
            </a:r>
            <a:endParaRPr lang="en-CA" dirty="0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4F520A9-6F26-0CFE-030F-43B571C25968}"/>
              </a:ext>
            </a:extLst>
          </p:cNvPr>
          <p:cNvCxnSpPr>
            <a:cxnSpLocks/>
          </p:cNvCxnSpPr>
          <p:nvPr/>
        </p:nvCxnSpPr>
        <p:spPr>
          <a:xfrm>
            <a:off x="3985331" y="1944341"/>
            <a:ext cx="245806" cy="23767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B0208FF3-08FF-C5EF-35E3-FE141826C276}"/>
              </a:ext>
            </a:extLst>
          </p:cNvPr>
          <p:cNvCxnSpPr>
            <a:cxnSpLocks/>
          </p:cNvCxnSpPr>
          <p:nvPr/>
        </p:nvCxnSpPr>
        <p:spPr>
          <a:xfrm flipH="1">
            <a:off x="3759189" y="1944341"/>
            <a:ext cx="226142" cy="23767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57376DF-0E7A-3985-42BA-29DC17DAF1CF}"/>
                  </a:ext>
                </a:extLst>
              </p:cNvPr>
              <p:cNvSpPr txBox="1"/>
              <p:nvPr/>
            </p:nvSpPr>
            <p:spPr>
              <a:xfrm>
                <a:off x="4648167" y="3325986"/>
                <a:ext cx="68825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57376DF-0E7A-3985-42BA-29DC17DAF1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8167" y="3325986"/>
                <a:ext cx="688258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>
            <a:extLst>
              <a:ext uri="{FF2B5EF4-FFF2-40B4-BE49-F238E27FC236}">
                <a16:creationId xmlns:a16="http://schemas.microsoft.com/office/drawing/2014/main" id="{82A277E6-DE21-2759-F9F9-25F07A626461}"/>
              </a:ext>
            </a:extLst>
          </p:cNvPr>
          <p:cNvSpPr/>
          <p:nvPr/>
        </p:nvSpPr>
        <p:spPr>
          <a:xfrm>
            <a:off x="3565820" y="3325986"/>
            <a:ext cx="1082347" cy="369332"/>
          </a:xfrm>
          <a:prstGeom prst="rect">
            <a:avLst/>
          </a:prstGeom>
          <a:solidFill>
            <a:srgbClr val="FFC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1699DCE-F0C0-5DA9-1F8B-602B47D1A15A}"/>
              </a:ext>
            </a:extLst>
          </p:cNvPr>
          <p:cNvSpPr txBox="1"/>
          <p:nvPr/>
        </p:nvSpPr>
        <p:spPr>
          <a:xfrm>
            <a:off x="648928" y="411386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  Calculate the actual dimensions if x = 50 cm                                                                                          </a:t>
            </a:r>
            <a:endParaRPr lang="en-CA" sz="1800" dirty="0">
              <a:effectLst/>
              <a:latin typeface="Tw Cen MT" panose="020B06020201040206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1D4F21C-1746-1D9D-5964-2F27DB13A0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5983" y="4916721"/>
            <a:ext cx="1459012" cy="107767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AFE18BE-532E-0238-F941-2EC2DEEB8E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5280" y="4916721"/>
            <a:ext cx="1392693" cy="1077679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CA8B12F-F1B6-31E1-46C4-0AAA8EED284D}"/>
              </a:ext>
            </a:extLst>
          </p:cNvPr>
          <p:cNvSpPr/>
          <p:nvPr/>
        </p:nvSpPr>
        <p:spPr>
          <a:xfrm>
            <a:off x="7447280" y="4113867"/>
            <a:ext cx="3180080" cy="196181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3BC348D-0723-262B-B3E5-ADD6A5A72299}"/>
                  </a:ext>
                </a:extLst>
              </p:cNvPr>
              <p:cNvSpPr txBox="1"/>
              <p:nvPr/>
            </p:nvSpPr>
            <p:spPr>
              <a:xfrm>
                <a:off x="6167120" y="2474511"/>
                <a:ext cx="218440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CA" sz="24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CA" sz="2400" i="0"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  <m:d>
                        <m:dPr>
                          <m:ctrlPr>
                            <a:rPr lang="en-CA" sz="24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CA" sz="2400" i="0">
                              <a:latin typeface="Cambria Math" panose="02040503050406030204" pitchFamily="18" charset="0"/>
                            </a:rPr>
                            <m:t>+7</m:t>
                          </m:r>
                        </m:e>
                      </m:d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3BC348D-0723-262B-B3E5-ADD6A5A722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7120" y="2474511"/>
                <a:ext cx="2184400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16AAB77-FF90-7C55-5EF3-09F682C4A69B}"/>
                  </a:ext>
                </a:extLst>
              </p:cNvPr>
              <p:cNvSpPr txBox="1"/>
              <p:nvPr/>
            </p:nvSpPr>
            <p:spPr>
              <a:xfrm>
                <a:off x="8496146" y="3781881"/>
                <a:ext cx="108234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CA" sz="18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sz="18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CA" sz="1800" i="0">
                              <a:latin typeface="Cambria Math" panose="02040503050406030204" pitchFamily="18" charset="0"/>
                            </a:rPr>
                            <m:t>+7</m:t>
                          </m:r>
                        </m:e>
                      </m:d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16AAB77-FF90-7C55-5EF3-09F682C4A6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96146" y="3781881"/>
                <a:ext cx="1082348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7E9B3EF-1F29-5B2C-E6B5-46A73AB1536E}"/>
                  </a:ext>
                </a:extLst>
              </p:cNvPr>
              <p:cNvSpPr txBox="1"/>
              <p:nvPr/>
            </p:nvSpPr>
            <p:spPr>
              <a:xfrm rot="16200000">
                <a:off x="6675120" y="4847788"/>
                <a:ext cx="116840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CA" sz="18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sz="18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CA" sz="1800" i="0"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7E9B3EF-1F29-5B2C-E6B5-46A73AB153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6675120" y="4847788"/>
                <a:ext cx="1168400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255419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398</TotalTime>
  <Words>575</Words>
  <Application>Microsoft Office PowerPoint</Application>
  <PresentationFormat>Widescreen</PresentationFormat>
  <Paragraphs>182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Aptos</vt:lpstr>
      <vt:lpstr>Aptos Display</vt:lpstr>
      <vt:lpstr>Arial</vt:lpstr>
      <vt:lpstr>Cambria Math</vt:lpstr>
      <vt:lpstr>Symbol</vt:lpstr>
      <vt:lpstr>Tw Cen MT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James Wright</dc:creator>
  <cp:lastModifiedBy>James Wright</cp:lastModifiedBy>
  <cp:revision>4</cp:revision>
  <dcterms:created xsi:type="dcterms:W3CDTF">2025-04-25T19:59:19Z</dcterms:created>
  <dcterms:modified xsi:type="dcterms:W3CDTF">2025-04-26T02:38:16Z</dcterms:modified>
</cp:coreProperties>
</file>