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62" r:id="rId5"/>
    <p:sldId id="263" r:id="rId6"/>
    <p:sldId id="258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97" d="100"/>
          <a:sy n="97" d="100"/>
        </p:scale>
        <p:origin x="552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207EC5-C014-8FFD-582F-54BAAAED5D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2155731-FD15-F1ED-0A64-E2C9FA033A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480C3F-F277-BC1E-8B52-C485945D01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68B19-E1D6-431F-A2A2-FBC63B6EB8C2}" type="datetimeFigureOut">
              <a:rPr lang="en-CA" smtClean="0"/>
              <a:t>2025-04-22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0C8B4A-E644-58EA-FD3E-BB70A851AE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27CB75-FD9C-D818-1FA5-422857C1DA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472DB-DA66-4F40-BBA0-E8F0781671C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557177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4EFD53-797B-90C0-22E2-B09BCE0CE9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3AC281-34F1-648C-7565-0A2DAFA4FD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03D5FB-EAA4-E5E4-AA23-CA77CD7438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68B19-E1D6-431F-A2A2-FBC63B6EB8C2}" type="datetimeFigureOut">
              <a:rPr lang="en-CA" smtClean="0"/>
              <a:t>2025-04-22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3306DA-FC89-A1E1-F9B8-62C62DA485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49E586-C7A0-E0AA-623F-91D66BEECA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472DB-DA66-4F40-BBA0-E8F0781671C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239198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AE2558-8F27-076D-3F42-56EFCB46FF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914932-F69E-79A6-0DA9-8028E7F891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CB8667-AAD4-2C5A-CED6-F1FEBEDFD4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68B19-E1D6-431F-A2A2-FBC63B6EB8C2}" type="datetimeFigureOut">
              <a:rPr lang="en-CA" smtClean="0"/>
              <a:t>2025-04-22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EBE275-2866-CA22-0320-80AAF1A172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4B500D-92EB-854D-ACFF-D39F1E330A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472DB-DA66-4F40-BBA0-E8F0781671C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195117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176511-1FE8-E6B7-C8CF-08F7CE1490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147799-DC9C-28AD-70CE-7049AB53E58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A2A661-43E7-B9E1-FF10-5FE1DCD248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4E4289-03AD-7940-1010-A81B9F8F5F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68B19-E1D6-431F-A2A2-FBC63B6EB8C2}" type="datetimeFigureOut">
              <a:rPr lang="en-CA" smtClean="0"/>
              <a:t>2025-04-22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061D62-3613-E573-2C21-F9FD21529A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C1DC7F-3023-C7E6-9F3C-AEF9CEDE0E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472DB-DA66-4F40-BBA0-E8F0781671C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332931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8A4F10-0A16-FCD9-F296-5059686CAA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752F91-032E-3413-0AD5-35BC96F49A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DAD63AF-847B-DDFB-12FE-763DF013A4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450E1D9-CD42-D199-A3B8-268560741A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ACD8DE6-9EC1-21A6-D348-2CE541B08D5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8BAA97A-688D-A85A-1048-71A4D4F26A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68B19-E1D6-431F-A2A2-FBC63B6EB8C2}" type="datetimeFigureOut">
              <a:rPr lang="en-CA" smtClean="0"/>
              <a:t>2025-04-22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A29C28-6835-AE90-A1E0-EF68301C96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90CE98-D320-A0C5-0D7F-B7F3F6826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472DB-DA66-4F40-BBA0-E8F0781671C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02476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975B0A-7169-C99E-1748-B339787C2F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DB275A4-CF72-129B-D83A-1F4E9FDA4A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68B19-E1D6-431F-A2A2-FBC63B6EB8C2}" type="datetimeFigureOut">
              <a:rPr lang="en-CA" smtClean="0"/>
              <a:t>2025-04-22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9FC621-026F-3072-3535-25D6CA920A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8DD0B87-0F22-7D9A-75EC-F94ADB789A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472DB-DA66-4F40-BBA0-E8F0781671C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847737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D397314-AA46-577E-462D-BDBF8FAD33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68B19-E1D6-431F-A2A2-FBC63B6EB8C2}" type="datetimeFigureOut">
              <a:rPr lang="en-CA" smtClean="0"/>
              <a:t>2025-04-22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14C08B5-1477-C57C-A709-1F65FD085B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63B6A6-183D-9068-E08D-8714DB21B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472DB-DA66-4F40-BBA0-E8F0781671C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451928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14DCFD-C8B1-BA72-8015-EBAFA71AFD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873A33-CA4A-F689-B067-9C2489498D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A0A0D6-29A1-4F62-3D02-277D20BF7A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3D4B6F6-E5F6-39C8-BD71-4F7927FF7E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68B19-E1D6-431F-A2A2-FBC63B6EB8C2}" type="datetimeFigureOut">
              <a:rPr lang="en-CA" smtClean="0"/>
              <a:t>2025-04-22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435ADA-3086-69BE-D995-86515A2ECA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3C47BE-C077-20F4-B1DF-2689EB0157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472DB-DA66-4F40-BBA0-E8F0781671C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25547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2671EC-860A-8E52-0753-8423EC379F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0DAB902-9273-27BE-86BA-EB405415124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C24227-CDB5-DC6A-785B-7C73E88947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FBB56F-854A-4F90-DAB5-379453AA36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68B19-E1D6-431F-A2A2-FBC63B6EB8C2}" type="datetimeFigureOut">
              <a:rPr lang="en-CA" smtClean="0"/>
              <a:t>2025-04-22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ADBEE5-8E36-9194-DD42-730427582D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84F624-3015-CD2C-250C-AA322B4837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472DB-DA66-4F40-BBA0-E8F0781671C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246279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2DAD8B-24B6-8A7C-FC17-58EB95D463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69E0B3-E294-F245-FB6D-0D2BA974D0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70129D-F8F8-11BB-0269-4D5412BC56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68B19-E1D6-431F-A2A2-FBC63B6EB8C2}" type="datetimeFigureOut">
              <a:rPr lang="en-CA" smtClean="0"/>
              <a:t>2025-04-22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C91439-6B15-21D4-4067-53C646D199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F17131-C24A-BDA3-A886-C50354FFA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472DB-DA66-4F40-BBA0-E8F0781671C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937191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50F5EE3-8FDD-CD6D-4AF9-CAE207B308F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75D05D6-E26D-B7C2-8F11-B5778E0EAA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1E4DCB-4A49-73DF-1418-3F0E70938F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68B19-E1D6-431F-A2A2-FBC63B6EB8C2}" type="datetimeFigureOut">
              <a:rPr lang="en-CA" smtClean="0"/>
              <a:t>2025-04-22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AF2A52-7BB3-4782-81AD-9661AD1C3B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F6C894-7878-6A96-7289-9AF4AB219F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472DB-DA66-4F40-BBA0-E8F0781671C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790988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DB8A5DC-E201-6A17-0C42-E2CDD9EAD0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C3D063-629B-DB8D-525C-B43635D8BB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7BFBD8-83B4-3F2F-E639-927D8C62AC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6168B19-E1D6-431F-A2A2-FBC63B6EB8C2}" type="datetimeFigureOut">
              <a:rPr lang="en-CA" smtClean="0"/>
              <a:t>2025-04-22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A541D6-EBB1-952D-D30A-F3FE425259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004792-BF87-BFE1-875A-04437A0F5D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63472DB-DA66-4F40-BBA0-E8F0781671C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5531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44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12" Type="http://schemas.openxmlformats.org/officeDocument/2006/relationships/image" Target="../media/image43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11" Type="http://schemas.openxmlformats.org/officeDocument/2006/relationships/image" Target="../media/image42.png"/><Relationship Id="rId5" Type="http://schemas.openxmlformats.org/officeDocument/2006/relationships/image" Target="../media/image36.png"/><Relationship Id="rId15" Type="http://schemas.openxmlformats.org/officeDocument/2006/relationships/image" Target="../media/image46.png"/><Relationship Id="rId10" Type="http://schemas.openxmlformats.org/officeDocument/2006/relationships/image" Target="../media/image41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Relationship Id="rId14" Type="http://schemas.openxmlformats.org/officeDocument/2006/relationships/image" Target="../media/image4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FC946C83-1C17-0C2C-01BB-B2B5A93713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07691" y="1012722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CA"/>
          </a:p>
        </p:txBody>
      </p:sp>
      <p:pic>
        <p:nvPicPr>
          <p:cNvPr id="2049" name="Picture 1">
            <a:extLst>
              <a:ext uri="{FF2B5EF4-FFF2-40B4-BE49-F238E27FC236}">
                <a16:creationId xmlns:a16="http://schemas.microsoft.com/office/drawing/2014/main" id="{CEAF850D-75F0-0428-EB55-442D1D5EE4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66349">
            <a:off x="4089246" y="252177"/>
            <a:ext cx="1276350" cy="250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DACF632A-EAEC-417E-DD5F-9E9A1D5BC3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1446" y="377590"/>
            <a:ext cx="373625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MULTIPLYING BINOMIALS - FOIL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3C7416E-1CE6-B9B9-E44E-9A76C8058BD0}"/>
                  </a:ext>
                </a:extLst>
              </p:cNvPr>
              <p:cNvSpPr txBox="1"/>
              <p:nvPr/>
            </p:nvSpPr>
            <p:spPr>
              <a:xfrm>
                <a:off x="4990427" y="2508198"/>
                <a:ext cx="3035503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CA" sz="32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CA" sz="32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3200" b="0" i="0" smtClean="0">
                              <a:latin typeface="Cambria Math" panose="02040503050406030204" pitchFamily="18" charset="0"/>
                            </a:rPr>
                            <m:t>−4</m:t>
                          </m:r>
                        </m:e>
                      </m:d>
                      <m:d>
                        <m:dPr>
                          <m:ctrlPr>
                            <a:rPr lang="en-CA" sz="3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sz="32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CA" sz="3200" i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e>
                      </m:d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3C7416E-1CE6-B9B9-E44E-9A76C8058B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90427" y="2508198"/>
                <a:ext cx="3035503" cy="5847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9782818-22DB-D5F2-EAA2-ED58868B9144}"/>
                  </a:ext>
                </a:extLst>
              </p:cNvPr>
              <p:cNvSpPr txBox="1"/>
              <p:nvPr/>
            </p:nvSpPr>
            <p:spPr>
              <a:xfrm>
                <a:off x="5139471" y="3394279"/>
                <a:ext cx="390832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CA" sz="280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CA" sz="28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CA" sz="2800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CA" sz="2800" dirty="0"/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9782818-22DB-D5F2-EAA2-ED58868B91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39471" y="3394279"/>
                <a:ext cx="390832" cy="523220"/>
              </a:xfrm>
              <a:prstGeom prst="rect">
                <a:avLst/>
              </a:prstGeom>
              <a:blipFill>
                <a:blip r:embed="rId4"/>
                <a:stretch>
                  <a:fillRect r="-59375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46CABD7-656E-B2F9-DBB5-76D2F54E3B81}"/>
                  </a:ext>
                </a:extLst>
              </p:cNvPr>
              <p:cNvSpPr txBox="1"/>
              <p:nvPr/>
            </p:nvSpPr>
            <p:spPr>
              <a:xfrm>
                <a:off x="5698362" y="3394279"/>
                <a:ext cx="751606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800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b="0" i="0" smtClean="0">
                          <a:latin typeface="Cambria Math" panose="02040503050406030204" pitchFamily="18" charset="0"/>
                        </a:rPr>
                        <m:t>12</m:t>
                      </m:r>
                      <m:r>
                        <a:rPr lang="en-CA" sz="2800" i="1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CA" sz="2800" dirty="0"/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46CABD7-656E-B2F9-DBB5-76D2F54E3B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8362" y="3394279"/>
                <a:ext cx="751606" cy="523220"/>
              </a:xfrm>
              <a:prstGeom prst="rect">
                <a:avLst/>
              </a:prstGeom>
              <a:blipFill>
                <a:blip r:embed="rId5"/>
                <a:stretch>
                  <a:fillRect r="-2357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1290AAB6-3D55-C044-1E6B-B028365629AD}"/>
                  </a:ext>
                </a:extLst>
              </p:cNvPr>
              <p:cNvSpPr txBox="1"/>
              <p:nvPr/>
            </p:nvSpPr>
            <p:spPr>
              <a:xfrm>
                <a:off x="6636007" y="3397691"/>
                <a:ext cx="530942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800" b="0" i="0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CA" sz="2800" i="1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CA" sz="2800" dirty="0"/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1290AAB6-3D55-C044-1E6B-B028365629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36007" y="3397691"/>
                <a:ext cx="530942" cy="523220"/>
              </a:xfrm>
              <a:prstGeom prst="rect">
                <a:avLst/>
              </a:prstGeom>
              <a:blipFill>
                <a:blip r:embed="rId6"/>
                <a:stretch>
                  <a:fillRect r="-37931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36C6A66A-96BE-ADEE-0117-2FEC08A53EE7}"/>
                  </a:ext>
                </a:extLst>
              </p:cNvPr>
              <p:cNvSpPr txBox="1"/>
              <p:nvPr/>
            </p:nvSpPr>
            <p:spPr>
              <a:xfrm>
                <a:off x="7352989" y="3394279"/>
                <a:ext cx="449825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−24</m:t>
                      </m:r>
                    </m:oMath>
                  </m:oMathPara>
                </a14:m>
                <a:endParaRPr lang="en-CA" sz="2800" dirty="0"/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36C6A66A-96BE-ADEE-0117-2FEC08A53E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52989" y="3394279"/>
                <a:ext cx="449825" cy="523220"/>
              </a:xfrm>
              <a:prstGeom prst="rect">
                <a:avLst/>
              </a:prstGeom>
              <a:blipFill>
                <a:blip r:embed="rId7"/>
                <a:stretch>
                  <a:fillRect r="-63514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>
            <a:extLst>
              <a:ext uri="{FF2B5EF4-FFF2-40B4-BE49-F238E27FC236}">
                <a16:creationId xmlns:a16="http://schemas.microsoft.com/office/drawing/2014/main" id="{931BF483-23D0-64D0-A94F-F9271E3E8FCC}"/>
              </a:ext>
            </a:extLst>
          </p:cNvPr>
          <p:cNvSpPr txBox="1"/>
          <p:nvPr/>
        </p:nvSpPr>
        <p:spPr>
          <a:xfrm>
            <a:off x="2709290" y="2251659"/>
            <a:ext cx="6651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F</a:t>
            </a:r>
            <a:r>
              <a:rPr lang="en-US" dirty="0"/>
              <a:t>irst</a:t>
            </a:r>
            <a:endParaRPr lang="en-CA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67B72BF-4895-0472-DDFA-C50ADC6D0762}"/>
              </a:ext>
            </a:extLst>
          </p:cNvPr>
          <p:cNvSpPr txBox="1"/>
          <p:nvPr/>
        </p:nvSpPr>
        <p:spPr>
          <a:xfrm>
            <a:off x="2700112" y="2637179"/>
            <a:ext cx="10333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O</a:t>
            </a:r>
            <a:r>
              <a:rPr lang="en-US" dirty="0"/>
              <a:t>utside</a:t>
            </a:r>
            <a:endParaRPr lang="en-CA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21358FC-FD43-5C1E-0F16-548356EC19D5}"/>
              </a:ext>
            </a:extLst>
          </p:cNvPr>
          <p:cNvSpPr txBox="1"/>
          <p:nvPr/>
        </p:nvSpPr>
        <p:spPr>
          <a:xfrm>
            <a:off x="2700112" y="3022699"/>
            <a:ext cx="8194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I</a:t>
            </a:r>
            <a:r>
              <a:rPr lang="en-US" dirty="0"/>
              <a:t>nside</a:t>
            </a:r>
            <a:endParaRPr lang="en-CA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FD783EF-7F22-1C2A-97BA-D3A42AD501AF}"/>
              </a:ext>
            </a:extLst>
          </p:cNvPr>
          <p:cNvSpPr txBox="1"/>
          <p:nvPr/>
        </p:nvSpPr>
        <p:spPr>
          <a:xfrm>
            <a:off x="2700112" y="3408219"/>
            <a:ext cx="6513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L</a:t>
            </a:r>
            <a:r>
              <a:rPr lang="en-US" dirty="0"/>
              <a:t>ast</a:t>
            </a:r>
            <a:endParaRPr lang="en-CA" dirty="0"/>
          </a:p>
        </p:txBody>
      </p:sp>
      <p:sp>
        <p:nvSpPr>
          <p:cNvPr id="20" name="Arrow: Curved Down 19">
            <a:extLst>
              <a:ext uri="{FF2B5EF4-FFF2-40B4-BE49-F238E27FC236}">
                <a16:creationId xmlns:a16="http://schemas.microsoft.com/office/drawing/2014/main" id="{EC4233AC-B3FC-4095-9D22-66F33077E024}"/>
              </a:ext>
            </a:extLst>
          </p:cNvPr>
          <p:cNvSpPr/>
          <p:nvPr/>
        </p:nvSpPr>
        <p:spPr>
          <a:xfrm>
            <a:off x="5565064" y="2206892"/>
            <a:ext cx="1347019" cy="430287"/>
          </a:xfrm>
          <a:prstGeom prst="curved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sp>
        <p:nvSpPr>
          <p:cNvPr id="21" name="Arrow: Curved Down 20">
            <a:extLst>
              <a:ext uri="{FF2B5EF4-FFF2-40B4-BE49-F238E27FC236}">
                <a16:creationId xmlns:a16="http://schemas.microsoft.com/office/drawing/2014/main" id="{D1B06540-B4BB-30B4-52DB-2B97B7CEB52E}"/>
              </a:ext>
            </a:extLst>
          </p:cNvPr>
          <p:cNvSpPr/>
          <p:nvPr/>
        </p:nvSpPr>
        <p:spPr>
          <a:xfrm>
            <a:off x="5555794" y="1965707"/>
            <a:ext cx="2095605" cy="674327"/>
          </a:xfrm>
          <a:prstGeom prst="curved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sp>
        <p:nvSpPr>
          <p:cNvPr id="22" name="Arrow: Curved Down 21">
            <a:extLst>
              <a:ext uri="{FF2B5EF4-FFF2-40B4-BE49-F238E27FC236}">
                <a16:creationId xmlns:a16="http://schemas.microsoft.com/office/drawing/2014/main" id="{69C8BFA8-E113-5E7C-2F81-912BF14A4AF4}"/>
              </a:ext>
            </a:extLst>
          </p:cNvPr>
          <p:cNvSpPr/>
          <p:nvPr/>
        </p:nvSpPr>
        <p:spPr>
          <a:xfrm>
            <a:off x="6304380" y="2235505"/>
            <a:ext cx="607703" cy="385520"/>
          </a:xfrm>
          <a:prstGeom prst="curved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sp>
        <p:nvSpPr>
          <p:cNvPr id="23" name="Arrow: Curved Down 22">
            <a:extLst>
              <a:ext uri="{FF2B5EF4-FFF2-40B4-BE49-F238E27FC236}">
                <a16:creationId xmlns:a16="http://schemas.microsoft.com/office/drawing/2014/main" id="{5E4A1E38-F19A-2D98-776E-4A01E52673C8}"/>
              </a:ext>
            </a:extLst>
          </p:cNvPr>
          <p:cNvSpPr/>
          <p:nvPr/>
        </p:nvSpPr>
        <p:spPr>
          <a:xfrm>
            <a:off x="6300026" y="2182457"/>
            <a:ext cx="1347019" cy="430287"/>
          </a:xfrm>
          <a:prstGeom prst="curved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B950FA84-FC87-E1B4-22A6-D29BDB921A0F}"/>
              </a:ext>
            </a:extLst>
          </p:cNvPr>
          <p:cNvSpPr/>
          <p:nvPr/>
        </p:nvSpPr>
        <p:spPr>
          <a:xfrm>
            <a:off x="2670616" y="2310583"/>
            <a:ext cx="674360" cy="383077"/>
          </a:xfrm>
          <a:prstGeom prst="ellipse">
            <a:avLst/>
          </a:prstGeom>
          <a:solidFill>
            <a:srgbClr val="FFFF00">
              <a:alpha val="25000"/>
            </a:srgb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96EEA59C-8F51-059F-3AB1-58EF9B882357}"/>
              </a:ext>
            </a:extLst>
          </p:cNvPr>
          <p:cNvSpPr/>
          <p:nvPr/>
        </p:nvSpPr>
        <p:spPr>
          <a:xfrm>
            <a:off x="2733168" y="2673195"/>
            <a:ext cx="1000303" cy="383077"/>
          </a:xfrm>
          <a:prstGeom prst="ellipse">
            <a:avLst/>
          </a:prstGeom>
          <a:solidFill>
            <a:srgbClr val="FFFF00">
              <a:alpha val="25000"/>
            </a:srgb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780F168C-8F9E-CF1B-1D5B-F28B3F3D4E43}"/>
              </a:ext>
            </a:extLst>
          </p:cNvPr>
          <p:cNvSpPr/>
          <p:nvPr/>
        </p:nvSpPr>
        <p:spPr>
          <a:xfrm>
            <a:off x="2661590" y="3070433"/>
            <a:ext cx="857978" cy="383077"/>
          </a:xfrm>
          <a:prstGeom prst="ellipse">
            <a:avLst/>
          </a:prstGeom>
          <a:solidFill>
            <a:srgbClr val="FFFF00">
              <a:alpha val="25000"/>
            </a:srgb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6FCD14ED-6B36-A0E3-866B-E3F614B11399}"/>
              </a:ext>
            </a:extLst>
          </p:cNvPr>
          <p:cNvSpPr/>
          <p:nvPr/>
        </p:nvSpPr>
        <p:spPr>
          <a:xfrm>
            <a:off x="2658797" y="3438434"/>
            <a:ext cx="715675" cy="383077"/>
          </a:xfrm>
          <a:prstGeom prst="ellipse">
            <a:avLst/>
          </a:prstGeom>
          <a:solidFill>
            <a:srgbClr val="FFFF00">
              <a:alpha val="25000"/>
            </a:srgb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F4E40564-70C4-FF37-5C2B-238386819EC3}"/>
                  </a:ext>
                </a:extLst>
              </p:cNvPr>
              <p:cNvSpPr txBox="1"/>
              <p:nvPr/>
            </p:nvSpPr>
            <p:spPr>
              <a:xfrm>
                <a:off x="5088762" y="4121865"/>
                <a:ext cx="3035502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CA" sz="280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CA" sz="28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CA" sz="2800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CA" sz="2800" i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CA" sz="28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800" b="0" i="0" smtClean="0">
                          <a:latin typeface="Cambria Math" panose="02040503050406030204" pitchFamily="18" charset="0"/>
                        </a:rPr>
                        <m:t>−24</m:t>
                      </m:r>
                    </m:oMath>
                  </m:oMathPara>
                </a14:m>
                <a:endParaRPr lang="en-CA" sz="2400" dirty="0"/>
              </a:p>
            </p:txBody>
          </p:sp>
        </mc:Choice>
        <mc:Fallback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F4E40564-70C4-FF37-5C2B-238386819E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88762" y="4121865"/>
                <a:ext cx="3035502" cy="52322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87213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3" grpId="0"/>
      <p:bldP spid="15" grpId="0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  <p:bldP spid="2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4CC4BA-D37B-C187-53A4-023CCE10C2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871B1879-E274-52E6-A747-7A4F950C53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07691" y="1012722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CA"/>
          </a:p>
        </p:txBody>
      </p:sp>
      <p:pic>
        <p:nvPicPr>
          <p:cNvPr id="2049" name="Picture 1">
            <a:extLst>
              <a:ext uri="{FF2B5EF4-FFF2-40B4-BE49-F238E27FC236}">
                <a16:creationId xmlns:a16="http://schemas.microsoft.com/office/drawing/2014/main" id="{BAB3D3C6-75B1-23D7-D3B2-1E775C97FE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66349">
            <a:off x="4089246" y="252177"/>
            <a:ext cx="1276350" cy="250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82A2845D-51F6-2C64-ACA1-E7347CB371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1446" y="377590"/>
            <a:ext cx="373625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MULTIPLYING BINOMIALS - FOIL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3B560F6-917D-9091-0C01-9BB739235C4E}"/>
                  </a:ext>
                </a:extLst>
              </p:cNvPr>
              <p:cNvSpPr txBox="1"/>
              <p:nvPr/>
            </p:nvSpPr>
            <p:spPr>
              <a:xfrm>
                <a:off x="5167201" y="2508198"/>
                <a:ext cx="2858729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CA" sz="32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sz="32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CA" sz="3200" i="0">
                              <a:latin typeface="Cambria Math" panose="02040503050406030204" pitchFamily="18" charset="0"/>
                            </a:rPr>
                            <m:t>+2</m:t>
                          </m:r>
                        </m:e>
                      </m:d>
                      <m:d>
                        <m:dPr>
                          <m:ctrlPr>
                            <a:rPr lang="en-CA" sz="3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sz="32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CA" sz="3200" i="0">
                              <a:latin typeface="Cambria Math" panose="02040503050406030204" pitchFamily="18" charset="0"/>
                            </a:rPr>
                            <m:t>+3</m:t>
                          </m:r>
                        </m:e>
                      </m:d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3B560F6-917D-9091-0C01-9BB739235C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67201" y="2508198"/>
                <a:ext cx="2858729" cy="5847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6CB6E06-D300-33D2-58AF-4337101AF59E}"/>
                  </a:ext>
                </a:extLst>
              </p:cNvPr>
              <p:cNvSpPr txBox="1"/>
              <p:nvPr/>
            </p:nvSpPr>
            <p:spPr>
              <a:xfrm>
                <a:off x="5279928" y="3394279"/>
                <a:ext cx="390832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CA" sz="280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CA" sz="28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CA" sz="2800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CA" sz="2800" dirty="0"/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6CB6E06-D300-33D2-58AF-4337101AF5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9928" y="3394279"/>
                <a:ext cx="390832" cy="523220"/>
              </a:xfrm>
              <a:prstGeom prst="rect">
                <a:avLst/>
              </a:prstGeom>
              <a:blipFill>
                <a:blip r:embed="rId4"/>
                <a:stretch>
                  <a:fillRect r="-9375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6B7C578-2ABA-F102-DBFE-6F5D67991562}"/>
                  </a:ext>
                </a:extLst>
              </p:cNvPr>
              <p:cNvSpPr txBox="1"/>
              <p:nvPr/>
            </p:nvSpPr>
            <p:spPr>
              <a:xfrm>
                <a:off x="5698362" y="3394279"/>
                <a:ext cx="530942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800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CA" sz="2800" i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CA" sz="2800" i="1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CA" sz="2800" dirty="0"/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6B7C578-2ABA-F102-DBFE-6F5D679915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8362" y="3394279"/>
                <a:ext cx="530942" cy="523220"/>
              </a:xfrm>
              <a:prstGeom prst="rect">
                <a:avLst/>
              </a:prstGeom>
              <a:blipFill>
                <a:blip r:embed="rId5"/>
                <a:stretch>
                  <a:fillRect r="-37931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FAACD329-0BB7-5E65-B74E-4AEA7A8AEDF4}"/>
                  </a:ext>
                </a:extLst>
              </p:cNvPr>
              <p:cNvSpPr txBox="1"/>
              <p:nvPr/>
            </p:nvSpPr>
            <p:spPr>
              <a:xfrm>
                <a:off x="6449968" y="3394279"/>
                <a:ext cx="530942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800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CA" sz="2800" i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CA" sz="2800" i="1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CA" sz="2800" dirty="0"/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FAACD329-0BB7-5E65-B74E-4AEA7A8AED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9968" y="3394279"/>
                <a:ext cx="530942" cy="523220"/>
              </a:xfrm>
              <a:prstGeom prst="rect">
                <a:avLst/>
              </a:prstGeom>
              <a:blipFill>
                <a:blip r:embed="rId6"/>
                <a:stretch>
                  <a:fillRect r="-39080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8C64BFD7-8550-EDAF-F56B-9984843795F2}"/>
                  </a:ext>
                </a:extLst>
              </p:cNvPr>
              <p:cNvSpPr txBox="1"/>
              <p:nvPr/>
            </p:nvSpPr>
            <p:spPr>
              <a:xfrm>
                <a:off x="7201574" y="3394279"/>
                <a:ext cx="449825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800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CA" sz="2800" i="0"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CA" sz="2800" dirty="0"/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8C64BFD7-8550-EDAF-F56B-9984843795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01574" y="3394279"/>
                <a:ext cx="449825" cy="523220"/>
              </a:xfrm>
              <a:prstGeom prst="rect">
                <a:avLst/>
              </a:prstGeom>
              <a:blipFill>
                <a:blip r:embed="rId7"/>
                <a:stretch>
                  <a:fillRect r="-18919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>
            <a:extLst>
              <a:ext uri="{FF2B5EF4-FFF2-40B4-BE49-F238E27FC236}">
                <a16:creationId xmlns:a16="http://schemas.microsoft.com/office/drawing/2014/main" id="{5773E6EE-E6BC-AD38-05F7-D72519547E95}"/>
              </a:ext>
            </a:extLst>
          </p:cNvPr>
          <p:cNvSpPr txBox="1"/>
          <p:nvPr/>
        </p:nvSpPr>
        <p:spPr>
          <a:xfrm>
            <a:off x="2709290" y="2251659"/>
            <a:ext cx="6651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F</a:t>
            </a:r>
            <a:r>
              <a:rPr lang="en-US" dirty="0"/>
              <a:t>irst</a:t>
            </a:r>
            <a:endParaRPr lang="en-CA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4207697-1DD0-A374-F5DC-A44E8C1E93F5}"/>
              </a:ext>
            </a:extLst>
          </p:cNvPr>
          <p:cNvSpPr txBox="1"/>
          <p:nvPr/>
        </p:nvSpPr>
        <p:spPr>
          <a:xfrm>
            <a:off x="2700112" y="2637179"/>
            <a:ext cx="10333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O</a:t>
            </a:r>
            <a:r>
              <a:rPr lang="en-US" dirty="0"/>
              <a:t>utside</a:t>
            </a:r>
            <a:endParaRPr lang="en-CA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64ADDFA-8245-2D2E-33B7-3C01A2C40773}"/>
              </a:ext>
            </a:extLst>
          </p:cNvPr>
          <p:cNvSpPr txBox="1"/>
          <p:nvPr/>
        </p:nvSpPr>
        <p:spPr>
          <a:xfrm>
            <a:off x="2700112" y="3022699"/>
            <a:ext cx="8194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I</a:t>
            </a:r>
            <a:r>
              <a:rPr lang="en-US" dirty="0"/>
              <a:t>nside</a:t>
            </a:r>
            <a:endParaRPr lang="en-CA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3F97CA7-AB8A-7CD7-A47A-3B42BC94EF06}"/>
              </a:ext>
            </a:extLst>
          </p:cNvPr>
          <p:cNvSpPr txBox="1"/>
          <p:nvPr/>
        </p:nvSpPr>
        <p:spPr>
          <a:xfrm>
            <a:off x="2700112" y="3408219"/>
            <a:ext cx="6513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L</a:t>
            </a:r>
            <a:r>
              <a:rPr lang="en-US" dirty="0"/>
              <a:t>ast</a:t>
            </a:r>
            <a:endParaRPr lang="en-CA" dirty="0"/>
          </a:p>
        </p:txBody>
      </p:sp>
      <p:sp>
        <p:nvSpPr>
          <p:cNvPr id="20" name="Arrow: Curved Down 19">
            <a:extLst>
              <a:ext uri="{FF2B5EF4-FFF2-40B4-BE49-F238E27FC236}">
                <a16:creationId xmlns:a16="http://schemas.microsoft.com/office/drawing/2014/main" id="{BD709915-6FF8-2BC9-FAC4-17FDB7F92DB5}"/>
              </a:ext>
            </a:extLst>
          </p:cNvPr>
          <p:cNvSpPr/>
          <p:nvPr/>
        </p:nvSpPr>
        <p:spPr>
          <a:xfrm>
            <a:off x="5565064" y="2206892"/>
            <a:ext cx="1347019" cy="430287"/>
          </a:xfrm>
          <a:prstGeom prst="curved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sp>
        <p:nvSpPr>
          <p:cNvPr id="21" name="Arrow: Curved Down 20">
            <a:extLst>
              <a:ext uri="{FF2B5EF4-FFF2-40B4-BE49-F238E27FC236}">
                <a16:creationId xmlns:a16="http://schemas.microsoft.com/office/drawing/2014/main" id="{9CBC80F8-5CFD-905A-2698-BFBFD3638B24}"/>
              </a:ext>
            </a:extLst>
          </p:cNvPr>
          <p:cNvSpPr/>
          <p:nvPr/>
        </p:nvSpPr>
        <p:spPr>
          <a:xfrm>
            <a:off x="5555794" y="1965707"/>
            <a:ext cx="2095605" cy="674327"/>
          </a:xfrm>
          <a:prstGeom prst="curved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sp>
        <p:nvSpPr>
          <p:cNvPr id="22" name="Arrow: Curved Down 21">
            <a:extLst>
              <a:ext uri="{FF2B5EF4-FFF2-40B4-BE49-F238E27FC236}">
                <a16:creationId xmlns:a16="http://schemas.microsoft.com/office/drawing/2014/main" id="{0D5A0CB5-E8EA-6ABC-26AB-FFF2108408B7}"/>
              </a:ext>
            </a:extLst>
          </p:cNvPr>
          <p:cNvSpPr/>
          <p:nvPr/>
        </p:nvSpPr>
        <p:spPr>
          <a:xfrm>
            <a:off x="6304380" y="2235505"/>
            <a:ext cx="607703" cy="385520"/>
          </a:xfrm>
          <a:prstGeom prst="curved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sp>
        <p:nvSpPr>
          <p:cNvPr id="23" name="Arrow: Curved Down 22">
            <a:extLst>
              <a:ext uri="{FF2B5EF4-FFF2-40B4-BE49-F238E27FC236}">
                <a16:creationId xmlns:a16="http://schemas.microsoft.com/office/drawing/2014/main" id="{1EB57AD9-6676-E887-0500-E62094F7D8BD}"/>
              </a:ext>
            </a:extLst>
          </p:cNvPr>
          <p:cNvSpPr/>
          <p:nvPr/>
        </p:nvSpPr>
        <p:spPr>
          <a:xfrm>
            <a:off x="6300026" y="2182457"/>
            <a:ext cx="1347019" cy="430287"/>
          </a:xfrm>
          <a:prstGeom prst="curved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9109354A-D318-4FA3-3142-CEC1535011FF}"/>
              </a:ext>
            </a:extLst>
          </p:cNvPr>
          <p:cNvSpPr/>
          <p:nvPr/>
        </p:nvSpPr>
        <p:spPr>
          <a:xfrm>
            <a:off x="2670616" y="2310583"/>
            <a:ext cx="674360" cy="383077"/>
          </a:xfrm>
          <a:prstGeom prst="ellipse">
            <a:avLst/>
          </a:prstGeom>
          <a:solidFill>
            <a:srgbClr val="FFFF00">
              <a:alpha val="25000"/>
            </a:srgb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7E3339A6-57D9-F15B-7479-35725EB92506}"/>
              </a:ext>
            </a:extLst>
          </p:cNvPr>
          <p:cNvSpPr/>
          <p:nvPr/>
        </p:nvSpPr>
        <p:spPr>
          <a:xfrm>
            <a:off x="2733168" y="2673195"/>
            <a:ext cx="1000303" cy="383077"/>
          </a:xfrm>
          <a:prstGeom prst="ellipse">
            <a:avLst/>
          </a:prstGeom>
          <a:solidFill>
            <a:srgbClr val="FFFF00">
              <a:alpha val="25000"/>
            </a:srgb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20A9B56A-26B4-C974-6901-66B3915E2893}"/>
              </a:ext>
            </a:extLst>
          </p:cNvPr>
          <p:cNvSpPr/>
          <p:nvPr/>
        </p:nvSpPr>
        <p:spPr>
          <a:xfrm>
            <a:off x="2661590" y="3070433"/>
            <a:ext cx="857978" cy="383077"/>
          </a:xfrm>
          <a:prstGeom prst="ellipse">
            <a:avLst/>
          </a:prstGeom>
          <a:solidFill>
            <a:srgbClr val="FFFF00">
              <a:alpha val="25000"/>
            </a:srgb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51DDE5E6-327B-C7FA-2CE6-C60B8CF3B13F}"/>
              </a:ext>
            </a:extLst>
          </p:cNvPr>
          <p:cNvSpPr/>
          <p:nvPr/>
        </p:nvSpPr>
        <p:spPr>
          <a:xfrm>
            <a:off x="2658797" y="3438434"/>
            <a:ext cx="715675" cy="383077"/>
          </a:xfrm>
          <a:prstGeom prst="ellipse">
            <a:avLst/>
          </a:prstGeom>
          <a:solidFill>
            <a:srgbClr val="FFFF00">
              <a:alpha val="25000"/>
            </a:srgb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51704279-0C50-D9B3-960B-DBCF23735E32}"/>
                  </a:ext>
                </a:extLst>
              </p:cNvPr>
              <p:cNvSpPr txBox="1"/>
              <p:nvPr/>
            </p:nvSpPr>
            <p:spPr>
              <a:xfrm>
                <a:off x="5088762" y="4121865"/>
                <a:ext cx="2281084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CA" sz="280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CA" sz="28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CA" sz="2800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CA" sz="2800" i="0">
                          <a:latin typeface="Cambria Math" panose="02040503050406030204" pitchFamily="18" charset="0"/>
                        </a:rPr>
                        <m:t>+5</m:t>
                      </m:r>
                      <m:r>
                        <a:rPr lang="en-CA" sz="28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sz="2800" i="0">
                          <a:latin typeface="Cambria Math" panose="02040503050406030204" pitchFamily="18" charset="0"/>
                        </a:rPr>
                        <m:t>+6</m:t>
                      </m:r>
                    </m:oMath>
                  </m:oMathPara>
                </a14:m>
                <a:endParaRPr lang="en-CA" sz="2400" dirty="0"/>
              </a:p>
            </p:txBody>
          </p:sp>
        </mc:Choice>
        <mc:Fallback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51704279-0C50-D9B3-960B-DBCF23735E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88762" y="4121865"/>
                <a:ext cx="2281084" cy="52322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61541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3" grpId="0"/>
      <p:bldP spid="15" grpId="0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381C46-56FC-2705-7574-AD3EFC94CB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0508B650-531D-1E3C-AA72-C50DD650FF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07691" y="1012722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CA"/>
          </a:p>
        </p:txBody>
      </p:sp>
      <p:pic>
        <p:nvPicPr>
          <p:cNvPr id="2049" name="Picture 1">
            <a:extLst>
              <a:ext uri="{FF2B5EF4-FFF2-40B4-BE49-F238E27FC236}">
                <a16:creationId xmlns:a16="http://schemas.microsoft.com/office/drawing/2014/main" id="{8EFBDA87-D74D-BD8E-2C79-D5F2AE22A9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66349">
            <a:off x="4089246" y="252177"/>
            <a:ext cx="1276350" cy="250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CCCD1613-8061-CCED-47A3-A174A74B02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1446" y="377590"/>
            <a:ext cx="373625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MULTIPLYING BINOMIALS - FOIL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BB07AFE-982D-902B-692F-CC3D008B227D}"/>
                  </a:ext>
                </a:extLst>
              </p:cNvPr>
              <p:cNvSpPr txBox="1"/>
              <p:nvPr/>
            </p:nvSpPr>
            <p:spPr>
              <a:xfrm>
                <a:off x="4892104" y="2485658"/>
                <a:ext cx="3268670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CA" sz="32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CA" sz="32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3200" b="0" i="0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CA" sz="3200" i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d>
                      <m:d>
                        <m:dPr>
                          <m:ctrlPr>
                            <a:rPr lang="en-CA" sz="3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CA" sz="32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CA" sz="3200" i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</m:d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BB07AFE-982D-902B-692F-CC3D008B22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92104" y="2485658"/>
                <a:ext cx="3268670" cy="5847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1FCC1AF-48FE-0266-E1AE-743691BAF1FE}"/>
                  </a:ext>
                </a:extLst>
              </p:cNvPr>
              <p:cNvSpPr txBox="1"/>
              <p:nvPr/>
            </p:nvSpPr>
            <p:spPr>
              <a:xfrm>
                <a:off x="5181608" y="3394279"/>
                <a:ext cx="390832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CA" sz="280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CA" sz="28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CA" sz="2800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CA" sz="2800" dirty="0"/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1FCC1AF-48FE-0266-E1AE-743691BAF1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1608" y="3394279"/>
                <a:ext cx="390832" cy="523220"/>
              </a:xfrm>
              <a:prstGeom prst="rect">
                <a:avLst/>
              </a:prstGeom>
              <a:blipFill>
                <a:blip r:embed="rId4"/>
                <a:stretch>
                  <a:fillRect r="-59375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DD6EEDD-18BB-5A11-2246-F270DD97F784}"/>
                  </a:ext>
                </a:extLst>
              </p:cNvPr>
              <p:cNvSpPr txBox="1"/>
              <p:nvPr/>
            </p:nvSpPr>
            <p:spPr>
              <a:xfrm>
                <a:off x="5698362" y="3394279"/>
                <a:ext cx="530942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800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b="0" i="0" smtClean="0">
                          <a:latin typeface="Cambria Math" panose="02040503050406030204" pitchFamily="18" charset="0"/>
                        </a:rPr>
                        <m:t>15</m:t>
                      </m:r>
                      <m:r>
                        <a:rPr lang="en-CA" sz="2800" i="1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CA" sz="2800" dirty="0"/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DD6EEDD-18BB-5A11-2246-F270DD97F7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8362" y="3394279"/>
                <a:ext cx="530942" cy="523220"/>
              </a:xfrm>
              <a:prstGeom prst="rect">
                <a:avLst/>
              </a:prstGeom>
              <a:blipFill>
                <a:blip r:embed="rId5"/>
                <a:stretch>
                  <a:fillRect r="-74713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A069DDF8-679E-9459-B711-659962319502}"/>
                  </a:ext>
                </a:extLst>
              </p:cNvPr>
              <p:cNvSpPr txBox="1"/>
              <p:nvPr/>
            </p:nvSpPr>
            <p:spPr>
              <a:xfrm>
                <a:off x="6617120" y="3394279"/>
                <a:ext cx="530942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0" smtClean="0"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CA" sz="2800" i="1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CA" sz="2800" dirty="0"/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A069DDF8-679E-9459-B711-6599623195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17120" y="3394279"/>
                <a:ext cx="530942" cy="523220"/>
              </a:xfrm>
              <a:prstGeom prst="rect">
                <a:avLst/>
              </a:prstGeom>
              <a:blipFill>
                <a:blip r:embed="rId6"/>
                <a:stretch>
                  <a:fillRect r="-37500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18664680-8486-DDED-CAD4-8B130746B550}"/>
                  </a:ext>
                </a:extLst>
              </p:cNvPr>
              <p:cNvSpPr txBox="1"/>
              <p:nvPr/>
            </p:nvSpPr>
            <p:spPr>
              <a:xfrm>
                <a:off x="7408058" y="3394279"/>
                <a:ext cx="449825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0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800" b="0" i="0" smtClean="0">
                          <a:latin typeface="Cambria Math" panose="02040503050406030204" pitchFamily="18" charset="0"/>
                        </a:rPr>
                        <m:t>10</m:t>
                      </m:r>
                    </m:oMath>
                  </m:oMathPara>
                </a14:m>
                <a:endParaRPr lang="en-CA" sz="2800" dirty="0"/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18664680-8486-DDED-CAD4-8B130746B5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08058" y="3394279"/>
                <a:ext cx="449825" cy="523220"/>
              </a:xfrm>
              <a:prstGeom prst="rect">
                <a:avLst/>
              </a:prstGeom>
              <a:blipFill>
                <a:blip r:embed="rId7"/>
                <a:stretch>
                  <a:fillRect r="-78378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>
            <a:extLst>
              <a:ext uri="{FF2B5EF4-FFF2-40B4-BE49-F238E27FC236}">
                <a16:creationId xmlns:a16="http://schemas.microsoft.com/office/drawing/2014/main" id="{7E431E68-ED19-2372-C241-73B23ACA69CB}"/>
              </a:ext>
            </a:extLst>
          </p:cNvPr>
          <p:cNvSpPr txBox="1"/>
          <p:nvPr/>
        </p:nvSpPr>
        <p:spPr>
          <a:xfrm>
            <a:off x="2709290" y="2251659"/>
            <a:ext cx="6651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F</a:t>
            </a:r>
            <a:r>
              <a:rPr lang="en-US" dirty="0"/>
              <a:t>irst</a:t>
            </a:r>
            <a:endParaRPr lang="en-CA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EC5A50C-2B78-4CD9-8607-7C274C1DCA44}"/>
              </a:ext>
            </a:extLst>
          </p:cNvPr>
          <p:cNvSpPr txBox="1"/>
          <p:nvPr/>
        </p:nvSpPr>
        <p:spPr>
          <a:xfrm>
            <a:off x="2700112" y="2637179"/>
            <a:ext cx="10333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O</a:t>
            </a:r>
            <a:r>
              <a:rPr lang="en-US" dirty="0"/>
              <a:t>utside</a:t>
            </a:r>
            <a:endParaRPr lang="en-CA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0625A95-A3CA-4C74-EC46-2592DDF24F0B}"/>
              </a:ext>
            </a:extLst>
          </p:cNvPr>
          <p:cNvSpPr txBox="1"/>
          <p:nvPr/>
        </p:nvSpPr>
        <p:spPr>
          <a:xfrm>
            <a:off x="2700112" y="3022699"/>
            <a:ext cx="8194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I</a:t>
            </a:r>
            <a:r>
              <a:rPr lang="en-US" dirty="0"/>
              <a:t>nside</a:t>
            </a:r>
            <a:endParaRPr lang="en-CA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29509B8-DC5D-61F8-713D-062F77CBE512}"/>
              </a:ext>
            </a:extLst>
          </p:cNvPr>
          <p:cNvSpPr txBox="1"/>
          <p:nvPr/>
        </p:nvSpPr>
        <p:spPr>
          <a:xfrm>
            <a:off x="2700112" y="3408219"/>
            <a:ext cx="6513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L</a:t>
            </a:r>
            <a:r>
              <a:rPr lang="en-US" dirty="0"/>
              <a:t>ast</a:t>
            </a:r>
            <a:endParaRPr lang="en-CA" dirty="0"/>
          </a:p>
        </p:txBody>
      </p:sp>
      <p:sp>
        <p:nvSpPr>
          <p:cNvPr id="20" name="Arrow: Curved Down 19">
            <a:extLst>
              <a:ext uri="{FF2B5EF4-FFF2-40B4-BE49-F238E27FC236}">
                <a16:creationId xmlns:a16="http://schemas.microsoft.com/office/drawing/2014/main" id="{80A5853D-ED59-63E8-C227-54B99A7D6713}"/>
              </a:ext>
            </a:extLst>
          </p:cNvPr>
          <p:cNvSpPr/>
          <p:nvPr/>
        </p:nvSpPr>
        <p:spPr>
          <a:xfrm>
            <a:off x="5365968" y="2206892"/>
            <a:ext cx="1546116" cy="430287"/>
          </a:xfrm>
          <a:prstGeom prst="curved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sp>
        <p:nvSpPr>
          <p:cNvPr id="21" name="Arrow: Curved Down 20">
            <a:extLst>
              <a:ext uri="{FF2B5EF4-FFF2-40B4-BE49-F238E27FC236}">
                <a16:creationId xmlns:a16="http://schemas.microsoft.com/office/drawing/2014/main" id="{ED02A574-24F2-F8C0-463A-5AF61E79727F}"/>
              </a:ext>
            </a:extLst>
          </p:cNvPr>
          <p:cNvSpPr/>
          <p:nvPr/>
        </p:nvSpPr>
        <p:spPr>
          <a:xfrm>
            <a:off x="5251104" y="1965707"/>
            <a:ext cx="2595038" cy="674327"/>
          </a:xfrm>
          <a:prstGeom prst="curved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sp>
        <p:nvSpPr>
          <p:cNvPr id="22" name="Arrow: Curved Down 21">
            <a:extLst>
              <a:ext uri="{FF2B5EF4-FFF2-40B4-BE49-F238E27FC236}">
                <a16:creationId xmlns:a16="http://schemas.microsoft.com/office/drawing/2014/main" id="{0B6350F0-65F1-B0E7-B868-68C0D24557BF}"/>
              </a:ext>
            </a:extLst>
          </p:cNvPr>
          <p:cNvSpPr/>
          <p:nvPr/>
        </p:nvSpPr>
        <p:spPr>
          <a:xfrm>
            <a:off x="6229304" y="2235505"/>
            <a:ext cx="682779" cy="385520"/>
          </a:xfrm>
          <a:prstGeom prst="curved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sp>
        <p:nvSpPr>
          <p:cNvPr id="23" name="Arrow: Curved Down 22">
            <a:extLst>
              <a:ext uri="{FF2B5EF4-FFF2-40B4-BE49-F238E27FC236}">
                <a16:creationId xmlns:a16="http://schemas.microsoft.com/office/drawing/2014/main" id="{AF0AF168-07C9-97B1-422B-0E60553CE4E7}"/>
              </a:ext>
            </a:extLst>
          </p:cNvPr>
          <p:cNvSpPr/>
          <p:nvPr/>
        </p:nvSpPr>
        <p:spPr>
          <a:xfrm>
            <a:off x="6229304" y="2182457"/>
            <a:ext cx="1616838" cy="430287"/>
          </a:xfrm>
          <a:prstGeom prst="curved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B7B40049-CC78-2B68-418E-0FEA343B07D2}"/>
              </a:ext>
            </a:extLst>
          </p:cNvPr>
          <p:cNvSpPr/>
          <p:nvPr/>
        </p:nvSpPr>
        <p:spPr>
          <a:xfrm>
            <a:off x="2670616" y="2310583"/>
            <a:ext cx="674360" cy="383077"/>
          </a:xfrm>
          <a:prstGeom prst="ellipse">
            <a:avLst/>
          </a:prstGeom>
          <a:solidFill>
            <a:srgbClr val="FFFF00">
              <a:alpha val="25000"/>
            </a:srgb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285772A2-B376-7F30-A605-5E6B1D728D44}"/>
              </a:ext>
            </a:extLst>
          </p:cNvPr>
          <p:cNvSpPr/>
          <p:nvPr/>
        </p:nvSpPr>
        <p:spPr>
          <a:xfrm>
            <a:off x="2733168" y="2673195"/>
            <a:ext cx="1000303" cy="383077"/>
          </a:xfrm>
          <a:prstGeom prst="ellipse">
            <a:avLst/>
          </a:prstGeom>
          <a:solidFill>
            <a:srgbClr val="FFFF00">
              <a:alpha val="25000"/>
            </a:srgb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30E07C17-E1F6-660E-AD2A-111483624E37}"/>
              </a:ext>
            </a:extLst>
          </p:cNvPr>
          <p:cNvSpPr/>
          <p:nvPr/>
        </p:nvSpPr>
        <p:spPr>
          <a:xfrm>
            <a:off x="2661590" y="3070433"/>
            <a:ext cx="857978" cy="383077"/>
          </a:xfrm>
          <a:prstGeom prst="ellipse">
            <a:avLst/>
          </a:prstGeom>
          <a:solidFill>
            <a:srgbClr val="FFFF00">
              <a:alpha val="25000"/>
            </a:srgb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C45A80E5-1A35-7F50-C1A7-1CEB2D8D2CCE}"/>
              </a:ext>
            </a:extLst>
          </p:cNvPr>
          <p:cNvSpPr/>
          <p:nvPr/>
        </p:nvSpPr>
        <p:spPr>
          <a:xfrm>
            <a:off x="2658797" y="3438434"/>
            <a:ext cx="715675" cy="383077"/>
          </a:xfrm>
          <a:prstGeom prst="ellipse">
            <a:avLst/>
          </a:prstGeom>
          <a:solidFill>
            <a:srgbClr val="FFFF00">
              <a:alpha val="25000"/>
            </a:srgb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B7F0C0F5-AD84-3DEE-EF9A-B432A27B8D21}"/>
                  </a:ext>
                </a:extLst>
              </p:cNvPr>
              <p:cNvSpPr txBox="1"/>
              <p:nvPr/>
            </p:nvSpPr>
            <p:spPr>
              <a:xfrm>
                <a:off x="5088761" y="4121865"/>
                <a:ext cx="2659057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CA" sz="280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CA" sz="28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CA" sz="2800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CA" sz="2800" i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11</m:t>
                      </m:r>
                      <m:r>
                        <a:rPr lang="en-CA" sz="28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800" b="0" i="0" smtClean="0">
                          <a:latin typeface="Cambria Math" panose="02040503050406030204" pitchFamily="18" charset="0"/>
                        </a:rPr>
                        <m:t>−10</m:t>
                      </m:r>
                    </m:oMath>
                  </m:oMathPara>
                </a14:m>
                <a:endParaRPr lang="en-CA" sz="2400" dirty="0"/>
              </a:p>
            </p:txBody>
          </p:sp>
        </mc:Choice>
        <mc:Fallback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B7F0C0F5-AD84-3DEE-EF9A-B432A27B8D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88761" y="4121865"/>
                <a:ext cx="2659057" cy="52322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2522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3" grpId="0"/>
      <p:bldP spid="15" grpId="0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DA6B74-ED06-9AE5-33B8-67FCED26EF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AE208DB4-EE51-D32C-8CB1-16D4A66F08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07691" y="1012722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CA"/>
          </a:p>
        </p:txBody>
      </p:sp>
      <p:pic>
        <p:nvPicPr>
          <p:cNvPr id="2049" name="Picture 1">
            <a:extLst>
              <a:ext uri="{FF2B5EF4-FFF2-40B4-BE49-F238E27FC236}">
                <a16:creationId xmlns:a16="http://schemas.microsoft.com/office/drawing/2014/main" id="{B7D426F2-AB78-7137-7B61-AB72126C3B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66349">
            <a:off x="4089246" y="252177"/>
            <a:ext cx="1276350" cy="250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9893E26C-2E1F-C485-7164-CD9AD99F87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1446" y="377590"/>
            <a:ext cx="373625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MULTIPLYING BINOMIALS - FOIL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A562973-C760-F099-9D47-F9F226371BC5}"/>
                  </a:ext>
                </a:extLst>
              </p:cNvPr>
              <p:cNvSpPr txBox="1"/>
              <p:nvPr/>
            </p:nvSpPr>
            <p:spPr>
              <a:xfrm>
                <a:off x="5078713" y="2508198"/>
                <a:ext cx="3023070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CA" sz="32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sz="3200" b="0" i="0" smtClean="0">
                              <a:latin typeface="Cambria Math" panose="02040503050406030204" pitchFamily="18" charset="0"/>
                            </a:rPr>
                            <m:t>−5</m:t>
                          </m:r>
                        </m:e>
                      </m:d>
                      <m:d>
                        <m:dPr>
                          <m:ctrlPr>
                            <a:rPr lang="en-CA" sz="3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n-CA" sz="3200" i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</m:d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A562973-C760-F099-9D47-F9F226371B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8713" y="2508198"/>
                <a:ext cx="3023070" cy="5847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2AA9C23A-D298-C618-7AA2-E0005A2A38D5}"/>
                  </a:ext>
                </a:extLst>
              </p:cNvPr>
              <p:cNvSpPr txBox="1"/>
              <p:nvPr/>
            </p:nvSpPr>
            <p:spPr>
              <a:xfrm>
                <a:off x="5279928" y="3394279"/>
                <a:ext cx="390832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CA" sz="280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CA" sz="2800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CA" sz="2800" dirty="0"/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2AA9C23A-D298-C618-7AA2-E0005A2A38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9928" y="3394279"/>
                <a:ext cx="390832" cy="523220"/>
              </a:xfrm>
              <a:prstGeom prst="rect">
                <a:avLst/>
              </a:prstGeom>
              <a:blipFill>
                <a:blip r:embed="rId4"/>
                <a:stretch>
                  <a:fillRect r="-34375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E259BD5-CA10-F4AA-20E6-7541C47197C3}"/>
                  </a:ext>
                </a:extLst>
              </p:cNvPr>
              <p:cNvSpPr txBox="1"/>
              <p:nvPr/>
            </p:nvSpPr>
            <p:spPr>
              <a:xfrm>
                <a:off x="5698362" y="3394279"/>
                <a:ext cx="530942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CA" sz="2800" i="1" dirty="0"/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E259BD5-CA10-F4AA-20E6-7541C47197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8362" y="3394279"/>
                <a:ext cx="530942" cy="523220"/>
              </a:xfrm>
              <a:prstGeom prst="rect">
                <a:avLst/>
              </a:prstGeom>
              <a:blipFill>
                <a:blip r:embed="rId5"/>
                <a:stretch>
                  <a:fillRect r="-58621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134B0714-6F1D-B3BC-FF16-B80854BEE48C}"/>
                  </a:ext>
                </a:extLst>
              </p:cNvPr>
              <p:cNvSpPr txBox="1"/>
              <p:nvPr/>
            </p:nvSpPr>
            <p:spPr>
              <a:xfrm>
                <a:off x="6449968" y="3394279"/>
                <a:ext cx="530942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800" b="0" i="0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CA" sz="2800" dirty="0"/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134B0714-6F1D-B3BC-FF16-B80854BEE4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9968" y="3394279"/>
                <a:ext cx="530942" cy="523220"/>
              </a:xfrm>
              <a:prstGeom prst="rect">
                <a:avLst/>
              </a:prstGeom>
              <a:blipFill>
                <a:blip r:embed="rId6"/>
                <a:stretch>
                  <a:fillRect r="-59770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EE69F471-CDA5-6C5A-31E8-CD5108D53158}"/>
                  </a:ext>
                </a:extLst>
              </p:cNvPr>
              <p:cNvSpPr txBox="1"/>
              <p:nvPr/>
            </p:nvSpPr>
            <p:spPr>
              <a:xfrm>
                <a:off x="7201574" y="3394279"/>
                <a:ext cx="449825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−25</m:t>
                      </m:r>
                    </m:oMath>
                  </m:oMathPara>
                </a14:m>
                <a:endParaRPr lang="en-CA" sz="2800" dirty="0"/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EE69F471-CDA5-6C5A-31E8-CD5108D531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01574" y="3394279"/>
                <a:ext cx="449825" cy="523220"/>
              </a:xfrm>
              <a:prstGeom prst="rect">
                <a:avLst/>
              </a:prstGeom>
              <a:blipFill>
                <a:blip r:embed="rId7"/>
                <a:stretch>
                  <a:fillRect r="-60811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>
            <a:extLst>
              <a:ext uri="{FF2B5EF4-FFF2-40B4-BE49-F238E27FC236}">
                <a16:creationId xmlns:a16="http://schemas.microsoft.com/office/drawing/2014/main" id="{D8A7E268-2DF6-56BA-2C38-46779139A436}"/>
              </a:ext>
            </a:extLst>
          </p:cNvPr>
          <p:cNvSpPr txBox="1"/>
          <p:nvPr/>
        </p:nvSpPr>
        <p:spPr>
          <a:xfrm>
            <a:off x="2709290" y="2251659"/>
            <a:ext cx="6651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F</a:t>
            </a:r>
            <a:r>
              <a:rPr lang="en-US" dirty="0"/>
              <a:t>irst</a:t>
            </a:r>
            <a:endParaRPr lang="en-CA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B4D65CD-7D71-37D0-9178-BC1C724DC6F1}"/>
              </a:ext>
            </a:extLst>
          </p:cNvPr>
          <p:cNvSpPr txBox="1"/>
          <p:nvPr/>
        </p:nvSpPr>
        <p:spPr>
          <a:xfrm>
            <a:off x="2700112" y="2637179"/>
            <a:ext cx="10333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O</a:t>
            </a:r>
            <a:r>
              <a:rPr lang="en-US" dirty="0"/>
              <a:t>utside</a:t>
            </a:r>
            <a:endParaRPr lang="en-CA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E295E5A-BCCB-243D-65C2-B2F1F4C7FBB0}"/>
              </a:ext>
            </a:extLst>
          </p:cNvPr>
          <p:cNvSpPr txBox="1"/>
          <p:nvPr/>
        </p:nvSpPr>
        <p:spPr>
          <a:xfrm>
            <a:off x="2700112" y="3022699"/>
            <a:ext cx="8194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I</a:t>
            </a:r>
            <a:r>
              <a:rPr lang="en-US" dirty="0"/>
              <a:t>nside</a:t>
            </a:r>
            <a:endParaRPr lang="en-CA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62D68A0-3536-6758-4942-8A3B013A5835}"/>
              </a:ext>
            </a:extLst>
          </p:cNvPr>
          <p:cNvSpPr txBox="1"/>
          <p:nvPr/>
        </p:nvSpPr>
        <p:spPr>
          <a:xfrm>
            <a:off x="2700112" y="3408219"/>
            <a:ext cx="6513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L</a:t>
            </a:r>
            <a:r>
              <a:rPr lang="en-US" dirty="0"/>
              <a:t>ast</a:t>
            </a:r>
            <a:endParaRPr lang="en-CA" dirty="0"/>
          </a:p>
        </p:txBody>
      </p:sp>
      <p:sp>
        <p:nvSpPr>
          <p:cNvPr id="20" name="Arrow: Curved Down 19">
            <a:extLst>
              <a:ext uri="{FF2B5EF4-FFF2-40B4-BE49-F238E27FC236}">
                <a16:creationId xmlns:a16="http://schemas.microsoft.com/office/drawing/2014/main" id="{5D18BC91-3503-DB7B-0478-29E98D3F9B93}"/>
              </a:ext>
            </a:extLst>
          </p:cNvPr>
          <p:cNvSpPr/>
          <p:nvPr/>
        </p:nvSpPr>
        <p:spPr>
          <a:xfrm>
            <a:off x="5565064" y="2206892"/>
            <a:ext cx="1347019" cy="430287"/>
          </a:xfrm>
          <a:prstGeom prst="curved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sp>
        <p:nvSpPr>
          <p:cNvPr id="21" name="Arrow: Curved Down 20">
            <a:extLst>
              <a:ext uri="{FF2B5EF4-FFF2-40B4-BE49-F238E27FC236}">
                <a16:creationId xmlns:a16="http://schemas.microsoft.com/office/drawing/2014/main" id="{AB06690F-377B-064D-897C-C484778476D1}"/>
              </a:ext>
            </a:extLst>
          </p:cNvPr>
          <p:cNvSpPr/>
          <p:nvPr/>
        </p:nvSpPr>
        <p:spPr>
          <a:xfrm>
            <a:off x="5555794" y="1965707"/>
            <a:ext cx="2095605" cy="674327"/>
          </a:xfrm>
          <a:prstGeom prst="curved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sp>
        <p:nvSpPr>
          <p:cNvPr id="22" name="Arrow: Curved Down 21">
            <a:extLst>
              <a:ext uri="{FF2B5EF4-FFF2-40B4-BE49-F238E27FC236}">
                <a16:creationId xmlns:a16="http://schemas.microsoft.com/office/drawing/2014/main" id="{8E6FEB3D-1DF2-DFB1-D4AB-A4FF1CC4F29C}"/>
              </a:ext>
            </a:extLst>
          </p:cNvPr>
          <p:cNvSpPr/>
          <p:nvPr/>
        </p:nvSpPr>
        <p:spPr>
          <a:xfrm>
            <a:off x="6304380" y="2235505"/>
            <a:ext cx="607703" cy="385520"/>
          </a:xfrm>
          <a:prstGeom prst="curved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sp>
        <p:nvSpPr>
          <p:cNvPr id="23" name="Arrow: Curved Down 22">
            <a:extLst>
              <a:ext uri="{FF2B5EF4-FFF2-40B4-BE49-F238E27FC236}">
                <a16:creationId xmlns:a16="http://schemas.microsoft.com/office/drawing/2014/main" id="{9593F97A-1989-0A0C-B1CB-5C335ACF0B49}"/>
              </a:ext>
            </a:extLst>
          </p:cNvPr>
          <p:cNvSpPr/>
          <p:nvPr/>
        </p:nvSpPr>
        <p:spPr>
          <a:xfrm>
            <a:off x="6300026" y="2182457"/>
            <a:ext cx="1347019" cy="430287"/>
          </a:xfrm>
          <a:prstGeom prst="curved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E94CD78E-05B2-A27D-5040-B1DF0A63F003}"/>
              </a:ext>
            </a:extLst>
          </p:cNvPr>
          <p:cNvSpPr/>
          <p:nvPr/>
        </p:nvSpPr>
        <p:spPr>
          <a:xfrm>
            <a:off x="2670616" y="2310583"/>
            <a:ext cx="674360" cy="383077"/>
          </a:xfrm>
          <a:prstGeom prst="ellipse">
            <a:avLst/>
          </a:prstGeom>
          <a:solidFill>
            <a:srgbClr val="FFFF00">
              <a:alpha val="25000"/>
            </a:srgb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5EB35AE6-2CF7-4A54-608F-98169781D48D}"/>
              </a:ext>
            </a:extLst>
          </p:cNvPr>
          <p:cNvSpPr/>
          <p:nvPr/>
        </p:nvSpPr>
        <p:spPr>
          <a:xfrm>
            <a:off x="2733168" y="2673195"/>
            <a:ext cx="1000303" cy="383077"/>
          </a:xfrm>
          <a:prstGeom prst="ellipse">
            <a:avLst/>
          </a:prstGeom>
          <a:solidFill>
            <a:srgbClr val="FFFF00">
              <a:alpha val="25000"/>
            </a:srgb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7871FEEE-3135-003E-9D2A-CFAE9F5222EF}"/>
              </a:ext>
            </a:extLst>
          </p:cNvPr>
          <p:cNvSpPr/>
          <p:nvPr/>
        </p:nvSpPr>
        <p:spPr>
          <a:xfrm>
            <a:off x="2661590" y="3070433"/>
            <a:ext cx="857978" cy="383077"/>
          </a:xfrm>
          <a:prstGeom prst="ellipse">
            <a:avLst/>
          </a:prstGeom>
          <a:solidFill>
            <a:srgbClr val="FFFF00">
              <a:alpha val="25000"/>
            </a:srgb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4E5905D4-F768-7D43-70A7-1E84DD83E575}"/>
              </a:ext>
            </a:extLst>
          </p:cNvPr>
          <p:cNvSpPr/>
          <p:nvPr/>
        </p:nvSpPr>
        <p:spPr>
          <a:xfrm>
            <a:off x="2658797" y="3438434"/>
            <a:ext cx="715675" cy="383077"/>
          </a:xfrm>
          <a:prstGeom prst="ellipse">
            <a:avLst/>
          </a:prstGeom>
          <a:solidFill>
            <a:srgbClr val="FFFF00">
              <a:alpha val="25000"/>
            </a:srgb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AEBDA37C-2ADE-F9FC-D2FC-4DA22CC5CE14}"/>
                  </a:ext>
                </a:extLst>
              </p:cNvPr>
              <p:cNvSpPr txBox="1"/>
              <p:nvPr/>
            </p:nvSpPr>
            <p:spPr>
              <a:xfrm>
                <a:off x="5088762" y="4121865"/>
                <a:ext cx="2452580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CA" sz="280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CA" sz="2800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800" b="0" i="0" smtClean="0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CA" sz="2800" i="0"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CA" sz="2400" dirty="0"/>
              </a:p>
            </p:txBody>
          </p:sp>
        </mc:Choice>
        <mc:Fallback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AEBDA37C-2ADE-F9FC-D2FC-4DA22CC5CE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88762" y="4121865"/>
                <a:ext cx="2452580" cy="52322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30398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3" grpId="0"/>
      <p:bldP spid="15" grpId="0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3FBC31-8A9F-CCDE-F6F9-F8BB5FBCDD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95C42DD0-1885-7FDC-DEA2-513A9DA7EE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07691" y="1012722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CA"/>
          </a:p>
        </p:txBody>
      </p:sp>
      <p:pic>
        <p:nvPicPr>
          <p:cNvPr id="2049" name="Picture 1">
            <a:extLst>
              <a:ext uri="{FF2B5EF4-FFF2-40B4-BE49-F238E27FC236}">
                <a16:creationId xmlns:a16="http://schemas.microsoft.com/office/drawing/2014/main" id="{7E3B2BB1-332B-1966-CF8D-03CC72B22C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66349">
            <a:off x="4089246" y="252177"/>
            <a:ext cx="1276350" cy="250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4B5C935F-E008-9CE0-8B4A-DF3199C4A9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1446" y="377590"/>
            <a:ext cx="373625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MULTIPLYING BINOMIALS - FOIL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5BB310C-B787-7586-5506-B7C682086C7E}"/>
                  </a:ext>
                </a:extLst>
              </p:cNvPr>
              <p:cNvSpPr txBox="1"/>
              <p:nvPr/>
            </p:nvSpPr>
            <p:spPr>
              <a:xfrm>
                <a:off x="5078713" y="2508198"/>
                <a:ext cx="3023070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CA" sz="32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sz="3200" b="0" i="0" smtClean="0">
                              <a:latin typeface="Cambria Math" panose="02040503050406030204" pitchFamily="18" charset="0"/>
                            </a:rPr>
                            <m:t>a</m:t>
                          </m:r>
                          <m:r>
                            <a:rPr lang="en-US" sz="3200" b="0" i="0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d>
                      <m:d>
                        <m:dPr>
                          <m:ctrlPr>
                            <a:rPr lang="en-CA" sz="3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sz="3200" b="0" i="0" smtClean="0">
                              <a:latin typeface="Cambria Math" panose="02040503050406030204" pitchFamily="18" charset="0"/>
                            </a:rPr>
                            <m:t>a</m:t>
                          </m:r>
                          <m:r>
                            <a:rPr lang="en-US" sz="3200" b="0" i="0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d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5BB310C-B787-7586-5506-B7C682086C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8713" y="2508198"/>
                <a:ext cx="3023070" cy="5847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81FAF44-5C8B-AC5D-98B7-FB98DB05A2EF}"/>
                  </a:ext>
                </a:extLst>
              </p:cNvPr>
              <p:cNvSpPr txBox="1"/>
              <p:nvPr/>
            </p:nvSpPr>
            <p:spPr>
              <a:xfrm>
                <a:off x="5025320" y="3453510"/>
                <a:ext cx="390832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CA" sz="280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CA" sz="2800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CA" sz="2800" dirty="0"/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81FAF44-5C8B-AC5D-98B7-FB98DB05A2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25320" y="3453510"/>
                <a:ext cx="390832" cy="523220"/>
              </a:xfrm>
              <a:prstGeom prst="rect">
                <a:avLst/>
              </a:prstGeom>
              <a:blipFill>
                <a:blip r:embed="rId4"/>
                <a:stretch>
                  <a:fillRect r="-7813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6A8B736-39D5-F2B8-74E9-52292B280CEE}"/>
                  </a:ext>
                </a:extLst>
              </p:cNvPr>
              <p:cNvSpPr txBox="1"/>
              <p:nvPr/>
            </p:nvSpPr>
            <p:spPr>
              <a:xfrm>
                <a:off x="5525759" y="3453510"/>
                <a:ext cx="530942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0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CA" sz="2800" i="1" dirty="0"/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6A8B736-39D5-F2B8-74E9-52292B280C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5759" y="3453510"/>
                <a:ext cx="530942" cy="523220"/>
              </a:xfrm>
              <a:prstGeom prst="rect">
                <a:avLst/>
              </a:prstGeom>
              <a:blipFill>
                <a:blip r:embed="rId5"/>
                <a:stretch>
                  <a:fillRect r="-39773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3ECA6FF-EB48-3690-CA82-8FC2FCD53ED5}"/>
                  </a:ext>
                </a:extLst>
              </p:cNvPr>
              <p:cNvSpPr txBox="1"/>
              <p:nvPr/>
            </p:nvSpPr>
            <p:spPr>
              <a:xfrm>
                <a:off x="7197220" y="3453510"/>
                <a:ext cx="449825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9</m:t>
                      </m:r>
                    </m:oMath>
                  </m:oMathPara>
                </a14:m>
                <a:endParaRPr lang="en-CA" sz="2800" dirty="0"/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3ECA6FF-EB48-3690-CA82-8FC2FCD53E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7220" y="3453510"/>
                <a:ext cx="449825" cy="523220"/>
              </a:xfrm>
              <a:prstGeom prst="rect">
                <a:avLst/>
              </a:prstGeom>
              <a:blipFill>
                <a:blip r:embed="rId6"/>
                <a:stretch>
                  <a:fillRect r="-19178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>
            <a:extLst>
              <a:ext uri="{FF2B5EF4-FFF2-40B4-BE49-F238E27FC236}">
                <a16:creationId xmlns:a16="http://schemas.microsoft.com/office/drawing/2014/main" id="{D6E5DAF2-7838-DCB3-914F-A284E8456D54}"/>
              </a:ext>
            </a:extLst>
          </p:cNvPr>
          <p:cNvSpPr txBox="1"/>
          <p:nvPr/>
        </p:nvSpPr>
        <p:spPr>
          <a:xfrm>
            <a:off x="2709290" y="2251659"/>
            <a:ext cx="6651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F</a:t>
            </a:r>
            <a:r>
              <a:rPr lang="en-US" dirty="0"/>
              <a:t>irst</a:t>
            </a:r>
            <a:endParaRPr lang="en-CA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1C2E895-DF2D-5705-35B5-B3EE8D390191}"/>
              </a:ext>
            </a:extLst>
          </p:cNvPr>
          <p:cNvSpPr txBox="1"/>
          <p:nvPr/>
        </p:nvSpPr>
        <p:spPr>
          <a:xfrm>
            <a:off x="2700112" y="2637179"/>
            <a:ext cx="10333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O</a:t>
            </a:r>
            <a:r>
              <a:rPr lang="en-US" dirty="0"/>
              <a:t>utside</a:t>
            </a:r>
            <a:endParaRPr lang="en-CA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FD52810-9853-2EF4-6075-ABDD6AA57963}"/>
              </a:ext>
            </a:extLst>
          </p:cNvPr>
          <p:cNvSpPr txBox="1"/>
          <p:nvPr/>
        </p:nvSpPr>
        <p:spPr>
          <a:xfrm>
            <a:off x="2700112" y="3022699"/>
            <a:ext cx="8194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I</a:t>
            </a:r>
            <a:r>
              <a:rPr lang="en-US" dirty="0"/>
              <a:t>nside</a:t>
            </a:r>
            <a:endParaRPr lang="en-CA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DD7EC44-780F-D62A-9E92-4A39351D0676}"/>
              </a:ext>
            </a:extLst>
          </p:cNvPr>
          <p:cNvSpPr txBox="1"/>
          <p:nvPr/>
        </p:nvSpPr>
        <p:spPr>
          <a:xfrm>
            <a:off x="2700112" y="3408219"/>
            <a:ext cx="6513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L</a:t>
            </a:r>
            <a:r>
              <a:rPr lang="en-US" dirty="0"/>
              <a:t>ast</a:t>
            </a:r>
            <a:endParaRPr lang="en-CA" dirty="0"/>
          </a:p>
        </p:txBody>
      </p:sp>
      <p:sp>
        <p:nvSpPr>
          <p:cNvPr id="20" name="Arrow: Curved Down 19">
            <a:extLst>
              <a:ext uri="{FF2B5EF4-FFF2-40B4-BE49-F238E27FC236}">
                <a16:creationId xmlns:a16="http://schemas.microsoft.com/office/drawing/2014/main" id="{DFC56310-DDA3-D4E7-77FB-097CF7401502}"/>
              </a:ext>
            </a:extLst>
          </p:cNvPr>
          <p:cNvSpPr/>
          <p:nvPr/>
        </p:nvSpPr>
        <p:spPr>
          <a:xfrm>
            <a:off x="5565064" y="2206892"/>
            <a:ext cx="1347019" cy="430287"/>
          </a:xfrm>
          <a:prstGeom prst="curved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sp>
        <p:nvSpPr>
          <p:cNvPr id="21" name="Arrow: Curved Down 20">
            <a:extLst>
              <a:ext uri="{FF2B5EF4-FFF2-40B4-BE49-F238E27FC236}">
                <a16:creationId xmlns:a16="http://schemas.microsoft.com/office/drawing/2014/main" id="{3A1E193F-4A11-80F7-A852-268BF7A96B9E}"/>
              </a:ext>
            </a:extLst>
          </p:cNvPr>
          <p:cNvSpPr/>
          <p:nvPr/>
        </p:nvSpPr>
        <p:spPr>
          <a:xfrm>
            <a:off x="5555794" y="1965707"/>
            <a:ext cx="2095605" cy="674327"/>
          </a:xfrm>
          <a:prstGeom prst="curved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sp>
        <p:nvSpPr>
          <p:cNvPr id="22" name="Arrow: Curved Down 21">
            <a:extLst>
              <a:ext uri="{FF2B5EF4-FFF2-40B4-BE49-F238E27FC236}">
                <a16:creationId xmlns:a16="http://schemas.microsoft.com/office/drawing/2014/main" id="{2387CA1C-74EB-AED3-F33F-C2B3B5B7E3C3}"/>
              </a:ext>
            </a:extLst>
          </p:cNvPr>
          <p:cNvSpPr/>
          <p:nvPr/>
        </p:nvSpPr>
        <p:spPr>
          <a:xfrm>
            <a:off x="6304380" y="2235505"/>
            <a:ext cx="607703" cy="385520"/>
          </a:xfrm>
          <a:prstGeom prst="curved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sp>
        <p:nvSpPr>
          <p:cNvPr id="23" name="Arrow: Curved Down 22">
            <a:extLst>
              <a:ext uri="{FF2B5EF4-FFF2-40B4-BE49-F238E27FC236}">
                <a16:creationId xmlns:a16="http://schemas.microsoft.com/office/drawing/2014/main" id="{FFC03859-B96B-D1B2-5AC1-AD41645881D0}"/>
              </a:ext>
            </a:extLst>
          </p:cNvPr>
          <p:cNvSpPr/>
          <p:nvPr/>
        </p:nvSpPr>
        <p:spPr>
          <a:xfrm>
            <a:off x="6300026" y="2182457"/>
            <a:ext cx="1347019" cy="430287"/>
          </a:xfrm>
          <a:prstGeom prst="curved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DBCAB8C8-3E58-7AE9-8A58-7AD073161090}"/>
              </a:ext>
            </a:extLst>
          </p:cNvPr>
          <p:cNvSpPr/>
          <p:nvPr/>
        </p:nvSpPr>
        <p:spPr>
          <a:xfrm>
            <a:off x="2670616" y="2310583"/>
            <a:ext cx="674360" cy="383077"/>
          </a:xfrm>
          <a:prstGeom prst="ellipse">
            <a:avLst/>
          </a:prstGeom>
          <a:solidFill>
            <a:srgbClr val="FFFF00">
              <a:alpha val="25000"/>
            </a:srgb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47C4EFA8-069D-2F4A-FBFB-CFB3C773DE65}"/>
              </a:ext>
            </a:extLst>
          </p:cNvPr>
          <p:cNvSpPr/>
          <p:nvPr/>
        </p:nvSpPr>
        <p:spPr>
          <a:xfrm>
            <a:off x="2733168" y="2673195"/>
            <a:ext cx="1000303" cy="383077"/>
          </a:xfrm>
          <a:prstGeom prst="ellipse">
            <a:avLst/>
          </a:prstGeom>
          <a:solidFill>
            <a:srgbClr val="FFFF00">
              <a:alpha val="25000"/>
            </a:srgb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7914BC74-0292-A33E-6FA8-534504D79DB3}"/>
              </a:ext>
            </a:extLst>
          </p:cNvPr>
          <p:cNvSpPr/>
          <p:nvPr/>
        </p:nvSpPr>
        <p:spPr>
          <a:xfrm>
            <a:off x="2661590" y="3070433"/>
            <a:ext cx="857978" cy="383077"/>
          </a:xfrm>
          <a:prstGeom prst="ellipse">
            <a:avLst/>
          </a:prstGeom>
          <a:solidFill>
            <a:srgbClr val="FFFF00">
              <a:alpha val="25000"/>
            </a:srgb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AB918FD0-0F33-6FCC-1BB6-F73EA079E7E1}"/>
              </a:ext>
            </a:extLst>
          </p:cNvPr>
          <p:cNvSpPr/>
          <p:nvPr/>
        </p:nvSpPr>
        <p:spPr>
          <a:xfrm>
            <a:off x="2658797" y="3438434"/>
            <a:ext cx="715675" cy="383077"/>
          </a:xfrm>
          <a:prstGeom prst="ellipse">
            <a:avLst/>
          </a:prstGeom>
          <a:solidFill>
            <a:srgbClr val="FFFF00">
              <a:alpha val="25000"/>
            </a:srgb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CA6683BB-DACB-F031-DECD-7132EFC273CB}"/>
                  </a:ext>
                </a:extLst>
              </p:cNvPr>
              <p:cNvSpPr txBox="1"/>
              <p:nvPr/>
            </p:nvSpPr>
            <p:spPr>
              <a:xfrm>
                <a:off x="5088762" y="4279180"/>
                <a:ext cx="2452580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CA" sz="280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CA" sz="2800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−6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800" b="0" i="0" smtClean="0">
                          <a:latin typeface="Cambria Math" panose="02040503050406030204" pitchFamily="18" charset="0"/>
                        </a:rPr>
                        <m:t>+9</m:t>
                      </m:r>
                    </m:oMath>
                  </m:oMathPara>
                </a14:m>
                <a:endParaRPr lang="en-CA" sz="2400" dirty="0"/>
              </a:p>
            </p:txBody>
          </p:sp>
        </mc:Choice>
        <mc:Fallback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CA6683BB-DACB-F031-DECD-7132EFC273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88762" y="4279180"/>
                <a:ext cx="2452580" cy="52322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FCA6E15B-E8BC-ECE8-D905-3B62F7E253A1}"/>
                  </a:ext>
                </a:extLst>
              </p:cNvPr>
              <p:cNvSpPr txBox="1"/>
              <p:nvPr/>
            </p:nvSpPr>
            <p:spPr>
              <a:xfrm>
                <a:off x="6338125" y="3458612"/>
                <a:ext cx="530942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0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CA" sz="2800" i="1" dirty="0"/>
              </a:p>
            </p:txBody>
          </p:sp>
        </mc:Choice>
        <mc:Fallback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FCA6E15B-E8BC-ECE8-D905-3B62F7E253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38125" y="3458612"/>
                <a:ext cx="530942" cy="523220"/>
              </a:xfrm>
              <a:prstGeom prst="rect">
                <a:avLst/>
              </a:prstGeom>
              <a:blipFill>
                <a:blip r:embed="rId8"/>
                <a:stretch>
                  <a:fillRect r="-40230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1EF93B5-3279-2911-D95E-26D7F6B42500}"/>
                  </a:ext>
                </a:extLst>
              </p:cNvPr>
              <p:cNvSpPr txBox="1"/>
              <p:nvPr/>
            </p:nvSpPr>
            <p:spPr>
              <a:xfrm>
                <a:off x="5088762" y="1379598"/>
                <a:ext cx="3023070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CA" sz="360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CA" sz="3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CA" sz="36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CA" sz="3600" i="0">
                                  <a:latin typeface="Cambria Math" panose="02040503050406030204" pitchFamily="18" charset="0"/>
                                </a:rPr>
                                <m:t>−3</m:t>
                              </m:r>
                            </m:e>
                          </m:d>
                        </m:e>
                        <m:sup>
                          <m:r>
                            <a:rPr lang="en-CA" sz="3600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1EF93B5-3279-2911-D95E-26D7F6B425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88762" y="1379598"/>
                <a:ext cx="3023070" cy="646331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54939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1" grpId="0"/>
      <p:bldP spid="15" grpId="0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  <p:bldP spid="29" grpId="0"/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671FEFA-8352-7458-52A8-F8B316ABC08C}"/>
              </a:ext>
            </a:extLst>
          </p:cNvPr>
          <p:cNvSpPr txBox="1"/>
          <p:nvPr/>
        </p:nvSpPr>
        <p:spPr>
          <a:xfrm>
            <a:off x="383457" y="168466"/>
            <a:ext cx="8032955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buNone/>
            </a:pPr>
            <a:r>
              <a:rPr lang="en-US" sz="1800" b="1" u="heavy" dirty="0">
                <a:effectLst/>
                <a:latin typeface="Tw Cen MT" panose="020B0602020104020603" pitchFamily="34" charset="0"/>
                <a:ea typeface="Times New Roman" panose="02020603050405020304" pitchFamily="18" charset="0"/>
              </a:rPr>
              <a:t>Application Example</a:t>
            </a:r>
            <a:endParaRPr lang="en-CA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600"/>
              </a:spcBef>
              <a:buNone/>
            </a:pPr>
            <a:r>
              <a:rPr lang="en-US" sz="1800" dirty="0">
                <a:effectLst/>
                <a:latin typeface="Tw Cen MT" panose="020B0602020104020603" pitchFamily="34" charset="0"/>
                <a:ea typeface="Times New Roman" panose="02020603050405020304" pitchFamily="18" charset="0"/>
              </a:rPr>
              <a:t>	A swimming pool has dimensions L = (2x + 1) and W = (3x – 3)</a:t>
            </a:r>
            <a:endParaRPr lang="en-CA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spcBef>
                <a:spcPts val="600"/>
              </a:spcBef>
              <a:buFont typeface="+mj-lt"/>
              <a:buAutoNum type="alphaLcParenR"/>
              <a:tabLst>
                <a:tab pos="685800" algn="l"/>
              </a:tabLst>
            </a:pPr>
            <a:r>
              <a:rPr lang="en-US" sz="1800" dirty="0">
                <a:effectLst/>
                <a:latin typeface="Tw Cen MT" panose="020B0602020104020603" pitchFamily="34" charset="0"/>
                <a:ea typeface="Times New Roman" panose="02020603050405020304" pitchFamily="18" charset="0"/>
              </a:rPr>
              <a:t>Determine an expression for the area in terms of x.</a:t>
            </a:r>
            <a:endParaRPr lang="en-CA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5AF7A32B-A4BB-0CAB-7F9E-646ED1C1BE79}"/>
                  </a:ext>
                </a:extLst>
              </p:cNvPr>
              <p:cNvSpPr txBox="1"/>
              <p:nvPr/>
            </p:nvSpPr>
            <p:spPr>
              <a:xfrm>
                <a:off x="3854244" y="1959632"/>
                <a:ext cx="224175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CA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d>
                      <m:d>
                        <m:dPr>
                          <m:ctrlPr>
                            <a:rPr lang="en-CA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−3</m:t>
                          </m:r>
                        </m:e>
                      </m:d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5AF7A32B-A4BB-0CAB-7F9E-646ED1C1BE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4244" y="1959632"/>
                <a:ext cx="2241755" cy="3693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FE58977-5D11-0722-1525-9EFA2D672C2D}"/>
                  </a:ext>
                </a:extLst>
              </p:cNvPr>
              <p:cNvSpPr txBox="1"/>
              <p:nvPr/>
            </p:nvSpPr>
            <p:spPr>
              <a:xfrm>
                <a:off x="3146322" y="1417992"/>
                <a:ext cx="182880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𝑊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FE58977-5D11-0722-1525-9EFA2D672C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6322" y="1417992"/>
                <a:ext cx="1828800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0A8DC78-AB7F-41BC-5CB9-4D6ED8848C46}"/>
                  </a:ext>
                </a:extLst>
              </p:cNvPr>
              <p:cNvSpPr txBox="1"/>
              <p:nvPr/>
            </p:nvSpPr>
            <p:spPr>
              <a:xfrm>
                <a:off x="3274141" y="1959632"/>
                <a:ext cx="786581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0A8DC78-AB7F-41BC-5CB9-4D6ED8848C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4141" y="1959632"/>
                <a:ext cx="786581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 9">
            <a:extLst>
              <a:ext uri="{FF2B5EF4-FFF2-40B4-BE49-F238E27FC236}">
                <a16:creationId xmlns:a16="http://schemas.microsoft.com/office/drawing/2014/main" id="{6AA91B70-E62B-2158-6CF4-9437A8FA66F2}"/>
              </a:ext>
            </a:extLst>
          </p:cNvPr>
          <p:cNvSpPr/>
          <p:nvPr/>
        </p:nvSpPr>
        <p:spPr>
          <a:xfrm>
            <a:off x="7934632" y="1245684"/>
            <a:ext cx="2930013" cy="154667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70FE1F8-8200-38A4-40B3-E9917CA13CC7}"/>
                  </a:ext>
                </a:extLst>
              </p:cNvPr>
              <p:cNvSpPr txBox="1"/>
              <p:nvPr/>
            </p:nvSpPr>
            <p:spPr>
              <a:xfrm>
                <a:off x="8760541" y="898164"/>
                <a:ext cx="127819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CA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d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70FE1F8-8200-38A4-40B3-E9917CA13C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60541" y="898164"/>
                <a:ext cx="1278194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B975F7B3-50C7-53CF-7464-A937547108DB}"/>
                  </a:ext>
                </a:extLst>
              </p:cNvPr>
              <p:cNvSpPr txBox="1"/>
              <p:nvPr/>
            </p:nvSpPr>
            <p:spPr>
              <a:xfrm rot="16200000">
                <a:off x="7091206" y="1834357"/>
                <a:ext cx="1258529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CA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−3</m:t>
                          </m:r>
                        </m:e>
                      </m:d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B975F7B3-50C7-53CF-7464-A937547108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7091206" y="1834357"/>
                <a:ext cx="1258529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>
            <a:extLst>
              <a:ext uri="{FF2B5EF4-FFF2-40B4-BE49-F238E27FC236}">
                <a16:creationId xmlns:a16="http://schemas.microsoft.com/office/drawing/2014/main" id="{F8109E77-E9EC-AEED-A52B-11A5A97EF3FD}"/>
              </a:ext>
            </a:extLst>
          </p:cNvPr>
          <p:cNvSpPr txBox="1"/>
          <p:nvPr/>
        </p:nvSpPr>
        <p:spPr>
          <a:xfrm>
            <a:off x="383457" y="3802731"/>
            <a:ext cx="40902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tabLst>
                <a:tab pos="685800" algn="l"/>
              </a:tabLst>
            </a:pPr>
            <a:r>
              <a:rPr lang="en-US" sz="1800" dirty="0">
                <a:effectLst/>
                <a:latin typeface="Tw Cen MT" panose="020B0602020104020603" pitchFamily="34" charset="0"/>
                <a:ea typeface="Times New Roman" panose="02020603050405020304" pitchFamily="18" charset="0"/>
              </a:rPr>
              <a:t>b)	Find the area when x = 10 meters.</a:t>
            </a:r>
            <a:endParaRPr lang="en-CA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B44079CF-BB4A-877C-281C-1DD8F3AF2E39}"/>
                  </a:ext>
                </a:extLst>
              </p:cNvPr>
              <p:cNvSpPr txBox="1"/>
              <p:nvPr/>
            </p:nvSpPr>
            <p:spPr>
              <a:xfrm>
                <a:off x="3461577" y="2501272"/>
                <a:ext cx="2389239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6</m:t>
                      </m:r>
                      <m:sSup>
                        <m:sSupPr>
                          <m:ctrlPr>
                            <a:rPr lang="en-CA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CA" i="0">
                          <a:latin typeface="Cambria Math" panose="02040503050406030204" pitchFamily="18" charset="0"/>
                        </a:rPr>
                        <m:t>−6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B44079CF-BB4A-877C-281C-1DD8F3AF2E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61577" y="2501272"/>
                <a:ext cx="2389239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EB2290D2-96FD-C30C-C891-E6108DDA2C7F}"/>
                  </a:ext>
                </a:extLst>
              </p:cNvPr>
              <p:cNvSpPr txBox="1"/>
              <p:nvPr/>
            </p:nvSpPr>
            <p:spPr>
              <a:xfrm>
                <a:off x="3436373" y="3042912"/>
                <a:ext cx="1927122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6</m:t>
                      </m:r>
                      <m:sSup>
                        <m:sSupPr>
                          <m:ctrlPr>
                            <a:rPr lang="en-CA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CA" i="0"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EB2290D2-96FD-C30C-C891-E6108DDA2C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36373" y="3042912"/>
                <a:ext cx="1927122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526D8F3F-54BF-7026-6803-9B2E605CF289}"/>
                  </a:ext>
                </a:extLst>
              </p:cNvPr>
              <p:cNvSpPr txBox="1"/>
              <p:nvPr/>
            </p:nvSpPr>
            <p:spPr>
              <a:xfrm>
                <a:off x="1740309" y="4208660"/>
                <a:ext cx="1927122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6</m:t>
                      </m:r>
                      <m:sSup>
                        <m:sSupPr>
                          <m:ctrlPr>
                            <a:rPr lang="en-CA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CA" i="0"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526D8F3F-54BF-7026-6803-9B2E605CF2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40309" y="4208660"/>
                <a:ext cx="1927122" cy="3693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ED8452F5-DA6A-245A-75D0-DC64D1C8E0AB}"/>
                  </a:ext>
                </a:extLst>
              </p:cNvPr>
              <p:cNvSpPr txBox="1"/>
              <p:nvPr/>
            </p:nvSpPr>
            <p:spPr>
              <a:xfrm>
                <a:off x="1347018" y="4208660"/>
                <a:ext cx="786581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ED8452F5-DA6A-245A-75D0-DC64D1C8E0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7018" y="4208660"/>
                <a:ext cx="786581" cy="3693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2C984C43-55FD-98E6-E7DC-5EF3C1C28CAA}"/>
                  </a:ext>
                </a:extLst>
              </p:cNvPr>
              <p:cNvSpPr txBox="1"/>
              <p:nvPr/>
            </p:nvSpPr>
            <p:spPr>
              <a:xfrm>
                <a:off x="1813430" y="4701345"/>
                <a:ext cx="241444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6</m:t>
                      </m:r>
                      <m:sSup>
                        <m:sSupPr>
                          <m:ctrlPr>
                            <a:rPr lang="en-CA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CA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CA" i="0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e>
                          </m:d>
                        </m:e>
                        <m:sup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CA" i="0">
                          <a:latin typeface="Cambria Math" panose="02040503050406030204" pitchFamily="18" charset="0"/>
                        </a:rPr>
                        <m:t>−3</m:t>
                      </m:r>
                      <m:d>
                        <m:dPr>
                          <m:ctrlPr>
                            <a:rPr lang="en-CA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</m:d>
                      <m:r>
                        <a:rPr lang="en-CA" i="0"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2C984C43-55FD-98E6-E7DC-5EF3C1C28C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13430" y="4701345"/>
                <a:ext cx="2414440" cy="36933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6670B18C-8D7C-500E-F7DC-979ADB1A8629}"/>
                  </a:ext>
                </a:extLst>
              </p:cNvPr>
              <p:cNvSpPr txBox="1"/>
              <p:nvPr/>
            </p:nvSpPr>
            <p:spPr>
              <a:xfrm>
                <a:off x="1646282" y="5245825"/>
                <a:ext cx="241444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6</m:t>
                      </m:r>
                      <m:d>
                        <m:dPr>
                          <m:ctrlPr>
                            <a:rPr lang="en-CA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100</m:t>
                          </m:r>
                        </m:e>
                      </m:d>
                      <m:r>
                        <a:rPr lang="en-CA" i="0">
                          <a:latin typeface="Cambria Math" panose="02040503050406030204" pitchFamily="18" charset="0"/>
                        </a:rPr>
                        <m:t>−30−3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6670B18C-8D7C-500E-F7DC-979ADB1A86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46282" y="5245825"/>
                <a:ext cx="2414440" cy="369332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E1E78C5A-53B5-D1FC-4B3E-4DAA95E9BDBA}"/>
                  </a:ext>
                </a:extLst>
              </p:cNvPr>
              <p:cNvSpPr txBox="1"/>
              <p:nvPr/>
            </p:nvSpPr>
            <p:spPr>
              <a:xfrm>
                <a:off x="1813430" y="5791415"/>
                <a:ext cx="776749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567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E1E78C5A-53B5-D1FC-4B3E-4DAA95E9BD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13430" y="5791415"/>
                <a:ext cx="776749" cy="369332"/>
              </a:xfrm>
              <a:prstGeom prst="rect">
                <a:avLst/>
              </a:prstGeom>
              <a:blipFill>
                <a:blip r:embed="rId13"/>
                <a:stretch>
                  <a:fillRect r="-2344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32764D29-2053-E16E-7A58-9EE3E78E76BF}"/>
                  </a:ext>
                </a:extLst>
              </p:cNvPr>
              <p:cNvSpPr txBox="1"/>
              <p:nvPr/>
            </p:nvSpPr>
            <p:spPr>
              <a:xfrm>
                <a:off x="8760541" y="5509719"/>
                <a:ext cx="1006497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567</m:t>
                      </m:r>
                      <m:sSup>
                        <m:sSupPr>
                          <m:ctrlPr>
                            <a:rPr lang="en-CA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32764D29-2053-E16E-7A58-9EE3E78E76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60541" y="5509719"/>
                <a:ext cx="1006497" cy="369332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E7F19DF4-C01B-9093-A74E-AD59D9138B5D}"/>
                  </a:ext>
                </a:extLst>
              </p:cNvPr>
              <p:cNvSpPr txBox="1"/>
              <p:nvPr/>
            </p:nvSpPr>
            <p:spPr>
              <a:xfrm>
                <a:off x="6034891" y="5375061"/>
                <a:ext cx="549297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3200" smtClean="0">
                          <a:latin typeface="Cambria Math" panose="02040503050406030204" pitchFamily="18" charset="0"/>
                        </a:rPr>
                        <m:t>∴</m:t>
                      </m:r>
                    </m:oMath>
                  </m:oMathPara>
                </a14:m>
                <a:endParaRPr lang="en-CA" sz="3200" dirty="0"/>
              </a:p>
            </p:txBody>
          </p:sp>
        </mc:Choice>
        <mc:Fallback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E7F19DF4-C01B-9093-A74E-AD59D9138B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34891" y="5375061"/>
                <a:ext cx="549297" cy="584775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TextBox 32">
            <a:extLst>
              <a:ext uri="{FF2B5EF4-FFF2-40B4-BE49-F238E27FC236}">
                <a16:creationId xmlns:a16="http://schemas.microsoft.com/office/drawing/2014/main" id="{D61914BB-E475-42F8-4A73-ECCADA03BA51}"/>
              </a:ext>
            </a:extLst>
          </p:cNvPr>
          <p:cNvSpPr txBox="1"/>
          <p:nvPr/>
        </p:nvSpPr>
        <p:spPr>
          <a:xfrm>
            <a:off x="6584188" y="5509719"/>
            <a:ext cx="23471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The area of the pool is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447158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9" grpId="0"/>
      <p:bldP spid="10" grpId="0" animBg="1"/>
      <p:bldP spid="12" grpId="0"/>
      <p:bldP spid="14" grpId="0"/>
      <p:bldP spid="16" grpId="0"/>
      <p:bldP spid="18" grpId="0"/>
      <p:bldP spid="20" grpId="0"/>
      <p:bldP spid="21" grpId="0"/>
      <p:bldP spid="22" grpId="0"/>
      <p:bldP spid="24" grpId="0"/>
      <p:bldP spid="26" grpId="0"/>
      <p:bldP spid="28" grpId="0"/>
      <p:bldP spid="30" grpId="0"/>
      <p:bldP spid="32" grpId="0"/>
      <p:bldP spid="3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874</TotalTime>
  <Words>235</Words>
  <Application>Microsoft Office PowerPoint</Application>
  <PresentationFormat>Widescreen</PresentationFormat>
  <Paragraphs>75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4" baseType="lpstr">
      <vt:lpstr>Aptos</vt:lpstr>
      <vt:lpstr>Aptos Display</vt:lpstr>
      <vt:lpstr>Arial</vt:lpstr>
      <vt:lpstr>Calibri</vt:lpstr>
      <vt:lpstr>Cambria Math</vt:lpstr>
      <vt:lpstr>Times New Roman</vt:lpstr>
      <vt:lpstr>Tw Cen MT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James Wright</dc:creator>
  <cp:lastModifiedBy>James Wright</cp:lastModifiedBy>
  <cp:revision>20</cp:revision>
  <dcterms:created xsi:type="dcterms:W3CDTF">2025-04-22T12:06:48Z</dcterms:created>
  <dcterms:modified xsi:type="dcterms:W3CDTF">2025-04-23T02:40:54Z</dcterms:modified>
</cp:coreProperties>
</file>