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38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8418B-A0F4-71EE-338C-FF38B3D9A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BC8B63-94A7-A0B3-67CC-AE324D12B3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53566-C312-8CFF-4119-7CDCAF866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706DD-90C2-5740-9C4B-8B8633378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D0C13-6DEB-FC09-62E5-D3DAE567D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0771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DBF85-8FE3-2B16-744D-F5F392FE5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D97F3-3865-A566-7194-F0E738F38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71304-2DCC-6E70-6C14-E5ECFDF3B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61833-7FFF-6D95-1CED-095630E88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CB887-CB96-EA9C-9AD6-E61E4F098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1155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B4491-9765-F4CB-23FD-A5525D9D1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EF7AF-A0F6-3FDB-D463-E637E2D56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E2190-0DAE-32C4-E2C5-09AA4B5B5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72304-9F61-A6A5-B94C-8F1BF1375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894A6-1C30-7C29-95E9-579F6E080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720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18A9B-5331-6891-2362-5E2E5648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4273E-04B2-794B-CFC1-7EBFDBB719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D3A087-4445-5717-8483-D8EF58C8A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A3655-563B-695B-FF44-7C8F06213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FB5A1B-BFB6-D485-9681-E18A4E9F8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343FE-6E75-612E-536A-6FB942C56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9159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D18DD-7D35-4FF6-8D8F-AECD0EA8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4CCD2-2213-9021-5836-D11A86058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0BBD18-A6CB-C787-F290-70E07D0E87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267D76-FCBC-8C52-FCF2-374232008D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FB3FA1-5441-C8CF-078F-73C819B695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A378CA-A2D4-AB95-DC39-E2A715C85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2E8CB-207B-6167-89E2-F99480DCE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D00834-BFD8-6271-E854-6AA0AA210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762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46754-87C5-5635-5497-BDB87A525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8AA7B6-9E35-0F24-EBEE-CF013AB0A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176396-4C1B-73FA-09A3-D172FCCCA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8C9DA-5ECB-721A-AAB3-ACFADD616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4634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897F66-8D3A-07FB-D093-3E940707E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71F80A-565A-033F-C28A-D60E05F62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14BA4-E455-4DCE-60C5-A37C3A880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094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C7B76-85C1-3B4C-8E9F-643FF8888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FC144-25FA-8BAF-6F6E-AAEB2B5F1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95C84-652C-3DFC-B825-6DB92B661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A8111-FDBF-ED89-2CAC-4702821AF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DA9E3-DF52-5E50-4866-334B15398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38E05-D541-B813-B941-481A344C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1342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537CF-FD4E-5088-FA41-4D13729CB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D028E4-0E03-F557-C2E6-30F2263C4A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010C1-DE75-3FED-ECB8-0C1DE489C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7A104C-4F12-12AB-A23C-901C1E87E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B76CF-9B42-14BB-7A35-0DF258B85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68F9F2-06B4-BAEE-2A72-F1B4AA278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2354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380C9-6E38-78F7-C222-D10299859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33E19-5084-4082-40DE-329EA153E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D31A8-66E7-4306-4929-A84842BF3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52D42-8968-ED13-562D-0EEBF2596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3EA8C-3CF7-7324-8DE5-4121F5BD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4379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1C8E16-9692-D47F-9257-A347822A65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FA1B3-A0B0-6A48-0279-82D795103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1DF97-A2B2-7B6E-3E14-A6BE8EFC2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C8BD9-4FE8-CA8A-61E0-3B01A7AB4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C5FFD-3C71-D9F4-79E6-0C8409959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4289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5AC28F-E000-1DFC-204F-CFC772C9E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44140-CED9-8792-AE24-518F128D1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5A6AB-34E5-FD93-4B30-610AAC536D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B9BE56-46BD-4759-B8EC-E191DEC90EA7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38DB6-9981-1890-A613-B609D39BE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5F6E57-5A37-5E83-A12D-615EA65F5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958FF8-7563-466B-A3CD-B28F881C96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2711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E8872C7-D4CC-748C-18CD-3B76207E12A0}"/>
              </a:ext>
            </a:extLst>
          </p:cNvPr>
          <p:cNvSpPr txBox="1"/>
          <p:nvPr/>
        </p:nvSpPr>
        <p:spPr>
          <a:xfrm>
            <a:off x="3352800" y="208624"/>
            <a:ext cx="40213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ALGEBRAIC EXPRESSIONS (R</a:t>
            </a:r>
            <a:r>
              <a:rPr lang="en-US" sz="1800" b="1" cap="small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eview)</a:t>
            </a:r>
            <a:endParaRPr lang="en-C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8EACDD-1F53-F7CC-ED1B-90830D0B6485}"/>
              </a:ext>
            </a:extLst>
          </p:cNvPr>
          <p:cNvSpPr txBox="1"/>
          <p:nvPr/>
        </p:nvSpPr>
        <p:spPr>
          <a:xfrm>
            <a:off x="471947" y="947543"/>
            <a:ext cx="11012129" cy="462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An </a:t>
            </a:r>
            <a:r>
              <a:rPr lang="en-US" sz="1800" b="1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algebraic expression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is a mathematical statement made up of _____________ and _________________.</a:t>
            </a:r>
            <a:endParaRPr lang="en-C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9CD3A0-A547-8712-60AC-472E842AAE16}"/>
              </a:ext>
            </a:extLst>
          </p:cNvPr>
          <p:cNvSpPr txBox="1"/>
          <p:nvPr/>
        </p:nvSpPr>
        <p:spPr>
          <a:xfrm>
            <a:off x="6854064" y="1040325"/>
            <a:ext cx="767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terms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362D66-69EB-99DD-5712-EB9F4DAD1F5E}"/>
              </a:ext>
            </a:extLst>
          </p:cNvPr>
          <p:cNvSpPr txBox="1"/>
          <p:nvPr/>
        </p:nvSpPr>
        <p:spPr>
          <a:xfrm>
            <a:off x="8927689" y="1040325"/>
            <a:ext cx="1249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operations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42BA7F-5810-EA97-233A-4161FE574260}"/>
              </a:ext>
            </a:extLst>
          </p:cNvPr>
          <p:cNvSpPr txBox="1"/>
          <p:nvPr/>
        </p:nvSpPr>
        <p:spPr>
          <a:xfrm>
            <a:off x="324464" y="1584409"/>
            <a:ext cx="11543071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arenR"/>
              <a:tabLst>
                <a:tab pos="228600" algn="l"/>
              </a:tabLst>
            </a:pPr>
            <a:r>
              <a:rPr lang="en-US" sz="1800" b="1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Distributive Property (Rainbow)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Bef>
                <a:spcPts val="600"/>
              </a:spcBef>
              <a:buNone/>
            </a:pP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**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Only necessary when…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61CDA2-E656-8C7B-2C1B-24A9491A9B97}"/>
              </a:ext>
            </a:extLst>
          </p:cNvPr>
          <p:cNvSpPr txBox="1"/>
          <p:nvPr/>
        </p:nvSpPr>
        <p:spPr>
          <a:xfrm>
            <a:off x="2831689" y="600019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Remember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–(x + 1) is the same as –1(x + 1) 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E690F0-F302-A0C4-4B53-A6DA3D135642}"/>
              </a:ext>
            </a:extLst>
          </p:cNvPr>
          <p:cNvSpPr txBox="1"/>
          <p:nvPr/>
        </p:nvSpPr>
        <p:spPr>
          <a:xfrm>
            <a:off x="2743200" y="2341702"/>
            <a:ext cx="6102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There is a number ‘attached’ to a bracket with multiplication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D38147-1D02-5570-A3E3-95D01565FB2A}"/>
                  </a:ext>
                </a:extLst>
              </p:cNvPr>
              <p:cNvSpPr txBox="1"/>
              <p:nvPr/>
            </p:nvSpPr>
            <p:spPr>
              <a:xfrm>
                <a:off x="3834580" y="3205946"/>
                <a:ext cx="259669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600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CA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CA" sz="3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D38147-1D02-5570-A3E3-95D01565F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580" y="3205946"/>
                <a:ext cx="2596697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row: Curved Up 17">
            <a:extLst>
              <a:ext uri="{FF2B5EF4-FFF2-40B4-BE49-F238E27FC236}">
                <a16:creationId xmlns:a16="http://schemas.microsoft.com/office/drawing/2014/main" id="{E0E858E4-A3C0-1E69-27FD-0B18B54DB332}"/>
              </a:ext>
            </a:extLst>
          </p:cNvPr>
          <p:cNvSpPr/>
          <p:nvPr/>
        </p:nvSpPr>
        <p:spPr>
          <a:xfrm>
            <a:off x="4375354" y="3822265"/>
            <a:ext cx="521111" cy="275654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9" name="Arrow: Curved Up 18">
            <a:extLst>
              <a:ext uri="{FF2B5EF4-FFF2-40B4-BE49-F238E27FC236}">
                <a16:creationId xmlns:a16="http://schemas.microsoft.com/office/drawing/2014/main" id="{8671D644-C066-BB5B-76D2-F4229B22510A}"/>
              </a:ext>
            </a:extLst>
          </p:cNvPr>
          <p:cNvSpPr/>
          <p:nvPr/>
        </p:nvSpPr>
        <p:spPr>
          <a:xfrm flipV="1">
            <a:off x="4398935" y="2960304"/>
            <a:ext cx="1323439" cy="332928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4CC2FD5-E799-1715-EB98-0959779CC8BB}"/>
                  </a:ext>
                </a:extLst>
              </p:cNvPr>
              <p:cNvSpPr txBox="1"/>
              <p:nvPr/>
            </p:nvSpPr>
            <p:spPr>
              <a:xfrm>
                <a:off x="4199442" y="4218639"/>
                <a:ext cx="60468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sz="32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4CC2FD5-E799-1715-EB98-0959779CC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442" y="4218639"/>
                <a:ext cx="604685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DD89C1C-6921-FAEC-67C4-372C37BF5957}"/>
                  </a:ext>
                </a:extLst>
              </p:cNvPr>
              <p:cNvSpPr txBox="1"/>
              <p:nvPr/>
            </p:nvSpPr>
            <p:spPr>
              <a:xfrm>
                <a:off x="4896465" y="4197624"/>
                <a:ext cx="3834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DD89C1C-6921-FAEC-67C4-372C37BF59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465" y="4197624"/>
                <a:ext cx="38345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00DE2B-4DA5-7F6C-1986-DC02E7985818}"/>
                  </a:ext>
                </a:extLst>
              </p:cNvPr>
              <p:cNvSpPr txBox="1"/>
              <p:nvPr/>
            </p:nvSpPr>
            <p:spPr>
              <a:xfrm>
                <a:off x="5486400" y="4197623"/>
                <a:ext cx="47194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00DE2B-4DA5-7F6C-1986-DC02E7985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197623"/>
                <a:ext cx="47194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895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1" grpId="0"/>
      <p:bldP spid="23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36D978-04FB-F36F-C0B1-9D53E7F1796C}"/>
              </a:ext>
            </a:extLst>
          </p:cNvPr>
          <p:cNvSpPr txBox="1"/>
          <p:nvPr/>
        </p:nvSpPr>
        <p:spPr>
          <a:xfrm>
            <a:off x="3048000" y="71043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Remember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–(x + 1) is the same as –1(x + 1)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F32BFC-A618-6620-079F-D2332A5DC938}"/>
                  </a:ext>
                </a:extLst>
              </p:cNvPr>
              <p:cNvSpPr txBox="1"/>
              <p:nvPr/>
            </p:nvSpPr>
            <p:spPr>
              <a:xfrm>
                <a:off x="3878826" y="3246792"/>
                <a:ext cx="1976284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40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sz="4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4000" i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CA" sz="4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F32BFC-A618-6620-079F-D2332A5DC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826" y="3246792"/>
                <a:ext cx="1976284" cy="7078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8B16D3D-8880-508D-6231-E3C2D2AB0AFA}"/>
              </a:ext>
            </a:extLst>
          </p:cNvPr>
          <p:cNvCxnSpPr>
            <a:cxnSpLocks/>
          </p:cNvCxnSpPr>
          <p:nvPr/>
        </p:nvCxnSpPr>
        <p:spPr>
          <a:xfrm>
            <a:off x="5093110" y="1484672"/>
            <a:ext cx="0" cy="1347018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24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EC5524F-F089-1994-2556-00D4B73F1C41}"/>
                  </a:ext>
                </a:extLst>
              </p:cNvPr>
              <p:cNvSpPr txBox="1"/>
              <p:nvPr/>
            </p:nvSpPr>
            <p:spPr>
              <a:xfrm>
                <a:off x="1524000" y="867386"/>
                <a:ext cx="145517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EC5524F-F089-1994-2556-00D4B73F1C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867386"/>
                <a:ext cx="145517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D66C5D04-04F7-6937-1CA2-1171BBCA90D9}"/>
              </a:ext>
            </a:extLst>
          </p:cNvPr>
          <p:cNvSpPr/>
          <p:nvPr/>
        </p:nvSpPr>
        <p:spPr>
          <a:xfrm>
            <a:off x="1848464" y="1212137"/>
            <a:ext cx="265471" cy="137651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5" name="Arrow: Curved Up 4">
            <a:extLst>
              <a:ext uri="{FF2B5EF4-FFF2-40B4-BE49-F238E27FC236}">
                <a16:creationId xmlns:a16="http://schemas.microsoft.com/office/drawing/2014/main" id="{27CF933A-1D78-8273-29CE-726B374506D6}"/>
              </a:ext>
            </a:extLst>
          </p:cNvPr>
          <p:cNvSpPr/>
          <p:nvPr/>
        </p:nvSpPr>
        <p:spPr>
          <a:xfrm flipV="1">
            <a:off x="1882878" y="663057"/>
            <a:ext cx="678425" cy="204329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9DD3B516-631C-470A-B509-0805EA055A66}"/>
              </a:ext>
            </a:extLst>
          </p:cNvPr>
          <p:cNvSpPr/>
          <p:nvPr/>
        </p:nvSpPr>
        <p:spPr>
          <a:xfrm>
            <a:off x="8141108" y="1190327"/>
            <a:ext cx="265471" cy="137651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067BCED1-3273-3A8B-5C21-E732CD47ADD4}"/>
              </a:ext>
            </a:extLst>
          </p:cNvPr>
          <p:cNvSpPr/>
          <p:nvPr/>
        </p:nvSpPr>
        <p:spPr>
          <a:xfrm flipV="1">
            <a:off x="7502013" y="663057"/>
            <a:ext cx="884903" cy="204328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Arrow: Curved Up 7">
            <a:extLst>
              <a:ext uri="{FF2B5EF4-FFF2-40B4-BE49-F238E27FC236}">
                <a16:creationId xmlns:a16="http://schemas.microsoft.com/office/drawing/2014/main" id="{C3A9B6A9-CE16-F905-E019-7EA82BBD9936}"/>
              </a:ext>
            </a:extLst>
          </p:cNvPr>
          <p:cNvSpPr/>
          <p:nvPr/>
        </p:nvSpPr>
        <p:spPr>
          <a:xfrm>
            <a:off x="1848464" y="3104847"/>
            <a:ext cx="265471" cy="137651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9" name="Arrow: Curved Up 8">
            <a:extLst>
              <a:ext uri="{FF2B5EF4-FFF2-40B4-BE49-F238E27FC236}">
                <a16:creationId xmlns:a16="http://schemas.microsoft.com/office/drawing/2014/main" id="{0C44309A-94C2-777D-A043-B88ED1AA58DB}"/>
              </a:ext>
            </a:extLst>
          </p:cNvPr>
          <p:cNvSpPr/>
          <p:nvPr/>
        </p:nvSpPr>
        <p:spPr>
          <a:xfrm flipV="1">
            <a:off x="1882878" y="2555767"/>
            <a:ext cx="678425" cy="204329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0" name="Arrow: Curved Up 9">
            <a:extLst>
              <a:ext uri="{FF2B5EF4-FFF2-40B4-BE49-F238E27FC236}">
                <a16:creationId xmlns:a16="http://schemas.microsoft.com/office/drawing/2014/main" id="{65223416-8A75-024C-FF84-B26D238607CA}"/>
              </a:ext>
            </a:extLst>
          </p:cNvPr>
          <p:cNvSpPr/>
          <p:nvPr/>
        </p:nvSpPr>
        <p:spPr>
          <a:xfrm>
            <a:off x="7467599" y="3104847"/>
            <a:ext cx="265471" cy="137651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1" name="Arrow: Curved Up 10">
            <a:extLst>
              <a:ext uri="{FF2B5EF4-FFF2-40B4-BE49-F238E27FC236}">
                <a16:creationId xmlns:a16="http://schemas.microsoft.com/office/drawing/2014/main" id="{ACDE8833-5249-28A2-2D4E-F89BBE05F23D}"/>
              </a:ext>
            </a:extLst>
          </p:cNvPr>
          <p:cNvSpPr/>
          <p:nvPr/>
        </p:nvSpPr>
        <p:spPr>
          <a:xfrm flipV="1">
            <a:off x="7502013" y="2555767"/>
            <a:ext cx="678425" cy="204329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2" name="Arrow: Curved Up 11">
            <a:extLst>
              <a:ext uri="{FF2B5EF4-FFF2-40B4-BE49-F238E27FC236}">
                <a16:creationId xmlns:a16="http://schemas.microsoft.com/office/drawing/2014/main" id="{17F418C1-1002-156F-E0D0-D0DA57F7AE9E}"/>
              </a:ext>
            </a:extLst>
          </p:cNvPr>
          <p:cNvSpPr/>
          <p:nvPr/>
        </p:nvSpPr>
        <p:spPr>
          <a:xfrm>
            <a:off x="1848464" y="5164705"/>
            <a:ext cx="265471" cy="137651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3" name="Arrow: Curved Up 12">
            <a:extLst>
              <a:ext uri="{FF2B5EF4-FFF2-40B4-BE49-F238E27FC236}">
                <a16:creationId xmlns:a16="http://schemas.microsoft.com/office/drawing/2014/main" id="{BE8D0189-E3FA-1604-76CB-334A2D139577}"/>
              </a:ext>
            </a:extLst>
          </p:cNvPr>
          <p:cNvSpPr/>
          <p:nvPr/>
        </p:nvSpPr>
        <p:spPr>
          <a:xfrm flipV="1">
            <a:off x="1882878" y="4615624"/>
            <a:ext cx="771832" cy="204327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4" name="Arrow: Curved Up 13">
            <a:extLst>
              <a:ext uri="{FF2B5EF4-FFF2-40B4-BE49-F238E27FC236}">
                <a16:creationId xmlns:a16="http://schemas.microsoft.com/office/drawing/2014/main" id="{C4F3AECD-0429-7170-B6E1-F4BE01FF1E67}"/>
              </a:ext>
            </a:extLst>
          </p:cNvPr>
          <p:cNvSpPr/>
          <p:nvPr/>
        </p:nvSpPr>
        <p:spPr>
          <a:xfrm>
            <a:off x="7467599" y="5164705"/>
            <a:ext cx="265471" cy="137651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5" name="Arrow: Curved Up 14">
            <a:extLst>
              <a:ext uri="{FF2B5EF4-FFF2-40B4-BE49-F238E27FC236}">
                <a16:creationId xmlns:a16="http://schemas.microsoft.com/office/drawing/2014/main" id="{60F0A6C1-3AEE-FC20-B9B8-0E8FF77A644B}"/>
              </a:ext>
            </a:extLst>
          </p:cNvPr>
          <p:cNvSpPr/>
          <p:nvPr/>
        </p:nvSpPr>
        <p:spPr>
          <a:xfrm flipV="1">
            <a:off x="7502013" y="4615625"/>
            <a:ext cx="884903" cy="204328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130AF07-747C-C7DA-6FDD-D946FC3A3308}"/>
                  </a:ext>
                </a:extLst>
              </p:cNvPr>
              <p:cNvSpPr txBox="1"/>
              <p:nvPr/>
            </p:nvSpPr>
            <p:spPr>
              <a:xfrm>
                <a:off x="7221792" y="855096"/>
                <a:ext cx="14109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130AF07-747C-C7DA-6FDD-D946FC3A3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1792" y="855096"/>
                <a:ext cx="141093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133716E-E6FB-808A-53D3-8A1F409266D3}"/>
                  </a:ext>
                </a:extLst>
              </p:cNvPr>
              <p:cNvSpPr txBox="1"/>
              <p:nvPr/>
            </p:nvSpPr>
            <p:spPr>
              <a:xfrm>
                <a:off x="1297855" y="2760096"/>
                <a:ext cx="15043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133716E-E6FB-808A-53D3-8A1F40926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855" y="2760096"/>
                <a:ext cx="150433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D3DE593-67CB-0996-C098-016ED7F67AFF}"/>
                  </a:ext>
                </a:extLst>
              </p:cNvPr>
              <p:cNvSpPr txBox="1"/>
              <p:nvPr/>
            </p:nvSpPr>
            <p:spPr>
              <a:xfrm>
                <a:off x="6705598" y="2762243"/>
                <a:ext cx="17894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+6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D3DE593-67CB-0996-C098-016ED7F67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598" y="2762243"/>
                <a:ext cx="1789471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0144950-6429-8BA6-386F-8A2CFBC8E3D0}"/>
                  </a:ext>
                </a:extLst>
              </p:cNvPr>
              <p:cNvSpPr txBox="1"/>
              <p:nvPr/>
            </p:nvSpPr>
            <p:spPr>
              <a:xfrm>
                <a:off x="1189703" y="4795373"/>
                <a:ext cx="17894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0144950-6429-8BA6-386F-8A2CFBC8E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703" y="4795373"/>
                <a:ext cx="178947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DE6D86F-6717-16DF-2651-9F2D4797D0A6}"/>
                  </a:ext>
                </a:extLst>
              </p:cNvPr>
              <p:cNvSpPr txBox="1"/>
              <p:nvPr/>
            </p:nvSpPr>
            <p:spPr>
              <a:xfrm>
                <a:off x="7089056" y="4807664"/>
                <a:ext cx="167640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DE6D86F-6717-16DF-2651-9F2D4797D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9056" y="4807664"/>
                <a:ext cx="167640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18FB950-D483-8544-ABF6-1CDBBADB772D}"/>
                  </a:ext>
                </a:extLst>
              </p:cNvPr>
              <p:cNvSpPr txBox="1"/>
              <p:nvPr/>
            </p:nvSpPr>
            <p:spPr>
              <a:xfrm>
                <a:off x="1705899" y="1481281"/>
                <a:ext cx="5161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18FB950-D483-8544-ABF6-1CDBBADB7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899" y="1481281"/>
                <a:ext cx="51619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EDED5DB-D9D6-8739-78BC-7377B096C083}"/>
                  </a:ext>
                </a:extLst>
              </p:cNvPr>
              <p:cNvSpPr txBox="1"/>
              <p:nvPr/>
            </p:nvSpPr>
            <p:spPr>
              <a:xfrm>
                <a:off x="2040193" y="1481281"/>
                <a:ext cx="3932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EDED5DB-D9D6-8739-78BC-7377B096C0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193" y="1481281"/>
                <a:ext cx="393290" cy="369332"/>
              </a:xfrm>
              <a:prstGeom prst="rect">
                <a:avLst/>
              </a:prstGeom>
              <a:blipFill>
                <a:blip r:embed="rId9"/>
                <a:stretch>
                  <a:fillRect r="-2031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9A7609E-FD9E-349B-A8F8-6A8F758D4433}"/>
                  </a:ext>
                </a:extLst>
              </p:cNvPr>
              <p:cNvSpPr txBox="1"/>
              <p:nvPr/>
            </p:nvSpPr>
            <p:spPr>
              <a:xfrm>
                <a:off x="7295533" y="1348391"/>
                <a:ext cx="6489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9A7609E-FD9E-349B-A8F8-6A8F758D4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533" y="1348391"/>
                <a:ext cx="64893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FB7733E-CB96-5FB3-2FBE-EC05B6EF8D66}"/>
                  </a:ext>
                </a:extLst>
              </p:cNvPr>
              <p:cNvSpPr txBox="1"/>
              <p:nvPr/>
            </p:nvSpPr>
            <p:spPr>
              <a:xfrm>
                <a:off x="7762566" y="1348391"/>
                <a:ext cx="5112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FB7733E-CB96-5FB3-2FBE-EC05B6EF8D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2566" y="1348391"/>
                <a:ext cx="511278" cy="369332"/>
              </a:xfrm>
              <a:prstGeom prst="rect">
                <a:avLst/>
              </a:prstGeom>
              <a:blipFill>
                <a:blip r:embed="rId11"/>
                <a:stretch>
                  <a:fillRect r="-178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789CAF1-4C7C-20DD-05B2-B45AF3FE647A}"/>
                  </a:ext>
                </a:extLst>
              </p:cNvPr>
              <p:cNvSpPr txBox="1"/>
              <p:nvPr/>
            </p:nvSpPr>
            <p:spPr>
              <a:xfrm>
                <a:off x="1292944" y="3408402"/>
                <a:ext cx="41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789CAF1-4C7C-20DD-05B2-B45AF3FE6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944" y="3408402"/>
                <a:ext cx="412955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7491AF5-F571-3249-3100-42C810FF6791}"/>
                  </a:ext>
                </a:extLst>
              </p:cNvPr>
              <p:cNvSpPr txBox="1"/>
              <p:nvPr/>
            </p:nvSpPr>
            <p:spPr>
              <a:xfrm>
                <a:off x="1617406" y="3413317"/>
                <a:ext cx="2654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7491AF5-F571-3249-3100-42C810FF6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406" y="3413317"/>
                <a:ext cx="265472" cy="369332"/>
              </a:xfrm>
              <a:prstGeom prst="rect">
                <a:avLst/>
              </a:prstGeom>
              <a:blipFill>
                <a:blip r:embed="rId13"/>
                <a:stretch>
                  <a:fillRect r="-11363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FA62886-3567-4A93-6AAB-51763E985259}"/>
                  </a:ext>
                </a:extLst>
              </p:cNvPr>
              <p:cNvSpPr txBox="1"/>
              <p:nvPr/>
            </p:nvSpPr>
            <p:spPr>
              <a:xfrm>
                <a:off x="2113935" y="3403488"/>
                <a:ext cx="3785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FA62886-3567-4A93-6AAB-51763E9852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935" y="3403488"/>
                <a:ext cx="378542" cy="369332"/>
              </a:xfrm>
              <a:prstGeom prst="rect">
                <a:avLst/>
              </a:prstGeom>
              <a:blipFill>
                <a:blip r:embed="rId14"/>
                <a:stretch>
                  <a:fillRect r="-2419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D8954BA-F1AB-E346-FAAC-B6899BB26C81}"/>
                  </a:ext>
                </a:extLst>
              </p:cNvPr>
              <p:cNvSpPr txBox="1"/>
              <p:nvPr/>
            </p:nvSpPr>
            <p:spPr>
              <a:xfrm>
                <a:off x="1671480" y="3829804"/>
                <a:ext cx="7570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D8954BA-F1AB-E346-FAAC-B6899BB26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480" y="3829804"/>
                <a:ext cx="757084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84B2879-BEEC-7AFF-DA35-3428322F229E}"/>
                  </a:ext>
                </a:extLst>
              </p:cNvPr>
              <p:cNvSpPr txBox="1"/>
              <p:nvPr/>
            </p:nvSpPr>
            <p:spPr>
              <a:xfrm>
                <a:off x="6705598" y="3317144"/>
                <a:ext cx="5112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84B2879-BEEC-7AFF-DA35-3428322F2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598" y="3317144"/>
                <a:ext cx="511278" cy="369332"/>
              </a:xfrm>
              <a:prstGeom prst="rect">
                <a:avLst/>
              </a:prstGeom>
              <a:blipFill>
                <a:blip r:embed="rId1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50F0253-B16E-5398-0101-FCC1FAF6454E}"/>
                  </a:ext>
                </a:extLst>
              </p:cNvPr>
              <p:cNvSpPr txBox="1"/>
              <p:nvPr/>
            </p:nvSpPr>
            <p:spPr>
              <a:xfrm>
                <a:off x="7089056" y="3317144"/>
                <a:ext cx="6489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50F0253-B16E-5398-0101-FCC1FAF64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9056" y="3317144"/>
                <a:ext cx="648931" cy="369332"/>
              </a:xfrm>
              <a:prstGeom prst="rect">
                <a:avLst/>
              </a:prstGeom>
              <a:blipFill>
                <a:blip r:embed="rId17"/>
                <a:stretch>
                  <a:fillRect r="-13208"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3A527CC-3A07-BBE9-29B9-E80F5D5B329F}"/>
                  </a:ext>
                </a:extLst>
              </p:cNvPr>
              <p:cNvSpPr txBox="1"/>
              <p:nvPr/>
            </p:nvSpPr>
            <p:spPr>
              <a:xfrm>
                <a:off x="7669159" y="3317144"/>
                <a:ext cx="51127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3A527CC-3A07-BBE9-29B9-E80F5D5B32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9159" y="3317144"/>
                <a:ext cx="511279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C414A82-20A8-51B5-1930-9623AA134348}"/>
                  </a:ext>
                </a:extLst>
              </p:cNvPr>
              <p:cNvSpPr txBox="1"/>
              <p:nvPr/>
            </p:nvSpPr>
            <p:spPr>
              <a:xfrm>
                <a:off x="6744921" y="3781718"/>
                <a:ext cx="10028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C414A82-20A8-51B5-1930-9623AA1343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921" y="3781718"/>
                <a:ext cx="1002890" cy="369332"/>
              </a:xfrm>
              <a:prstGeom prst="rect">
                <a:avLst/>
              </a:prstGeom>
              <a:blipFill>
                <a:blip r:embed="rId1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B27001D-54FC-D94A-C839-459E09ABC907}"/>
                  </a:ext>
                </a:extLst>
              </p:cNvPr>
              <p:cNvSpPr txBox="1"/>
              <p:nvPr/>
            </p:nvSpPr>
            <p:spPr>
              <a:xfrm>
                <a:off x="1174955" y="5443679"/>
                <a:ext cx="6489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B27001D-54FC-D94A-C839-459E09ABC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55" y="5443679"/>
                <a:ext cx="648931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95EDAAF-88B9-6BC4-5E66-113F524E497C}"/>
                  </a:ext>
                </a:extLst>
              </p:cNvPr>
              <p:cNvSpPr txBox="1"/>
              <p:nvPr/>
            </p:nvSpPr>
            <p:spPr>
              <a:xfrm>
                <a:off x="1587903" y="5448594"/>
                <a:ext cx="6489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95EDAAF-88B9-6BC4-5E66-113F524E4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903" y="5448594"/>
                <a:ext cx="648931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C8FEAF1-6195-B285-04E9-42FCDA99E673}"/>
                  </a:ext>
                </a:extLst>
              </p:cNvPr>
              <p:cNvSpPr txBox="1"/>
              <p:nvPr/>
            </p:nvSpPr>
            <p:spPr>
              <a:xfrm>
                <a:off x="2084438" y="5448594"/>
                <a:ext cx="41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C8FEAF1-6195-B285-04E9-42FCDA99E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438" y="5448594"/>
                <a:ext cx="412955" cy="369332"/>
              </a:xfrm>
              <a:prstGeom prst="rect">
                <a:avLst/>
              </a:prstGeom>
              <a:blipFill>
                <a:blip r:embed="rId22"/>
                <a:stretch>
                  <a:fillRect r="-132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E4FB5E7-E16B-2F69-5E53-A5A7231CEA48}"/>
                  </a:ext>
                </a:extLst>
              </p:cNvPr>
              <p:cNvSpPr txBox="1"/>
              <p:nvPr/>
            </p:nvSpPr>
            <p:spPr>
              <a:xfrm>
                <a:off x="1268359" y="5907319"/>
                <a:ext cx="8750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E4FB5E7-E16B-2F69-5E53-A5A7231CE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8359" y="5907319"/>
                <a:ext cx="875071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69CEC0C-9D7C-03A0-7410-B665ABBE745A}"/>
                  </a:ext>
                </a:extLst>
              </p:cNvPr>
              <p:cNvSpPr txBox="1"/>
              <p:nvPr/>
            </p:nvSpPr>
            <p:spPr>
              <a:xfrm>
                <a:off x="7133295" y="5450122"/>
                <a:ext cx="6489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69CEC0C-9D7C-03A0-7410-B665ABBE7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3295" y="5450122"/>
                <a:ext cx="648931" cy="369332"/>
              </a:xfrm>
              <a:prstGeom prst="rect">
                <a:avLst/>
              </a:prstGeom>
              <a:blipFill>
                <a:blip r:embed="rId24"/>
                <a:stretch>
                  <a:fillRect r="-747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D8EDE6E-71B1-FBF7-3A36-185AD4F15D0F}"/>
                  </a:ext>
                </a:extLst>
              </p:cNvPr>
              <p:cNvSpPr txBox="1"/>
              <p:nvPr/>
            </p:nvSpPr>
            <p:spPr>
              <a:xfrm>
                <a:off x="7693739" y="5450122"/>
                <a:ext cx="6489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D8EDE6E-71B1-FBF7-3A36-185AD4F15D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3739" y="5450122"/>
                <a:ext cx="648931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525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27" grpId="0"/>
      <p:bldP spid="29" grpId="0"/>
      <p:bldP spid="31" grpId="0"/>
      <p:bldP spid="33" grpId="0"/>
      <p:bldP spid="35" grpId="0"/>
      <p:bldP spid="37" grpId="0"/>
      <p:bldP spid="39" grpId="0"/>
      <p:bldP spid="41" grpId="0"/>
      <p:bldP spid="43" grpId="0"/>
      <p:bldP spid="45" grpId="0"/>
      <p:bldP spid="47" grpId="0"/>
      <p:bldP spid="49" grpId="0"/>
      <p:bldP spid="51" grpId="0"/>
      <p:bldP spid="53" grpId="0"/>
      <p:bldP spid="55" grpId="0"/>
      <p:bldP spid="57" grpId="0"/>
      <p:bldP spid="59" grpId="0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47AE8E-870B-96AC-0673-B559C285040F}"/>
              </a:ext>
            </a:extLst>
          </p:cNvPr>
          <p:cNvSpPr txBox="1"/>
          <p:nvPr/>
        </p:nvSpPr>
        <p:spPr>
          <a:xfrm>
            <a:off x="304799" y="186417"/>
            <a:ext cx="114054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arenR"/>
              <a:tabLst>
                <a:tab pos="228600" algn="l"/>
              </a:tabLst>
            </a:pPr>
            <a:r>
              <a:rPr lang="en-US" sz="1800" b="1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Collecting Like Terms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/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“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Like Terms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” have exactly the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same variable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raised to the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same exponent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. Simplify equations by collecting like terms.  A simplified expression will have NO like terms.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60720F-CEF5-4369-3589-F2960BA990AE}"/>
              </a:ext>
            </a:extLst>
          </p:cNvPr>
          <p:cNvSpPr txBox="1"/>
          <p:nvPr/>
        </p:nvSpPr>
        <p:spPr>
          <a:xfrm>
            <a:off x="511769" y="1575280"/>
            <a:ext cx="35292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Simplify</a:t>
            </a:r>
          </a:p>
          <a:p>
            <a:r>
              <a:rPr lang="en-CA" dirty="0"/>
              <a:t>a)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F57933-4521-3CAB-792A-38AB28C66A2A}"/>
              </a:ext>
            </a:extLst>
          </p:cNvPr>
          <p:cNvSpPr txBox="1"/>
          <p:nvPr/>
        </p:nvSpPr>
        <p:spPr>
          <a:xfrm>
            <a:off x="408530" y="4554483"/>
            <a:ext cx="3667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b)	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06AF2D-6FC7-439F-5805-C7B30842A950}"/>
              </a:ext>
            </a:extLst>
          </p:cNvPr>
          <p:cNvSpPr/>
          <p:nvPr/>
        </p:nvSpPr>
        <p:spPr>
          <a:xfrm>
            <a:off x="3574515" y="1914281"/>
            <a:ext cx="830335" cy="387048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46181AA-0407-C524-FBCB-F9D13FB63AA9}"/>
              </a:ext>
            </a:extLst>
          </p:cNvPr>
          <p:cNvSpPr/>
          <p:nvPr/>
        </p:nvSpPr>
        <p:spPr>
          <a:xfrm>
            <a:off x="1617405" y="1907645"/>
            <a:ext cx="688257" cy="393684"/>
          </a:xfrm>
          <a:prstGeom prst="roundRect">
            <a:avLst/>
          </a:prstGeom>
          <a:solidFill>
            <a:srgbClr val="00B05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A3F0F61-21B2-CAE4-6FA5-F6F5A1A036BE}"/>
              </a:ext>
            </a:extLst>
          </p:cNvPr>
          <p:cNvSpPr/>
          <p:nvPr/>
        </p:nvSpPr>
        <p:spPr>
          <a:xfrm>
            <a:off x="3008669" y="1914281"/>
            <a:ext cx="580104" cy="387048"/>
          </a:xfrm>
          <a:prstGeom prst="roundRect">
            <a:avLst/>
          </a:prstGeom>
          <a:solidFill>
            <a:srgbClr val="00B05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0F98BF3-2F5E-2098-0EB9-F1FBC597E661}"/>
              </a:ext>
            </a:extLst>
          </p:cNvPr>
          <p:cNvSpPr/>
          <p:nvPr/>
        </p:nvSpPr>
        <p:spPr>
          <a:xfrm>
            <a:off x="1174953" y="1907644"/>
            <a:ext cx="417871" cy="393684"/>
          </a:xfrm>
          <a:prstGeom prst="roundRect">
            <a:avLst/>
          </a:prstGeom>
          <a:solidFill>
            <a:schemeClr val="accent4">
              <a:alpha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D618C4A-56E8-5FFB-549B-8419898E06FF}"/>
              </a:ext>
            </a:extLst>
          </p:cNvPr>
          <p:cNvSpPr/>
          <p:nvPr/>
        </p:nvSpPr>
        <p:spPr>
          <a:xfrm>
            <a:off x="2320412" y="1914281"/>
            <a:ext cx="688257" cy="387048"/>
          </a:xfrm>
          <a:prstGeom prst="roundRect">
            <a:avLst/>
          </a:prstGeom>
          <a:solidFill>
            <a:schemeClr val="accent4">
              <a:alpha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7854FBD-5F6E-E421-8BA7-94D5E19F5098}"/>
                  </a:ext>
                </a:extLst>
              </p:cNvPr>
              <p:cNvSpPr txBox="1"/>
              <p:nvPr/>
            </p:nvSpPr>
            <p:spPr>
              <a:xfrm>
                <a:off x="967983" y="1906217"/>
                <a:ext cx="366743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7854FBD-5F6E-E421-8BA7-94D5E19F50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983" y="1906217"/>
                <a:ext cx="3667432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2611EEF-F377-9211-71A1-A45266B9EF1E}"/>
                  </a:ext>
                </a:extLst>
              </p:cNvPr>
              <p:cNvSpPr txBox="1"/>
              <p:nvPr/>
            </p:nvSpPr>
            <p:spPr>
              <a:xfrm>
                <a:off x="1071714" y="4508316"/>
                <a:ext cx="387391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i="0">
                          <a:latin typeface="Cambria Math" panose="02040503050406030204" pitchFamily="18" charset="0"/>
                        </a:rPr>
                        <m:t>−4+3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2611EEF-F377-9211-71A1-A45266B9E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714" y="4508316"/>
                <a:ext cx="387391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26DCE60-DC02-CB2B-34AA-D27C54EFF2F8}"/>
              </a:ext>
            </a:extLst>
          </p:cNvPr>
          <p:cNvSpPr/>
          <p:nvPr/>
        </p:nvSpPr>
        <p:spPr>
          <a:xfrm>
            <a:off x="2750819" y="4564587"/>
            <a:ext cx="791495" cy="387048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B412A1C-B5C4-A688-91F8-ED5D6AA50D57}"/>
              </a:ext>
            </a:extLst>
          </p:cNvPr>
          <p:cNvSpPr/>
          <p:nvPr/>
        </p:nvSpPr>
        <p:spPr>
          <a:xfrm>
            <a:off x="4154129" y="4560297"/>
            <a:ext cx="791495" cy="393684"/>
          </a:xfrm>
          <a:prstGeom prst="roundRect">
            <a:avLst/>
          </a:prstGeom>
          <a:solidFill>
            <a:srgbClr val="00B05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4876B6C-28C3-3C09-9123-F7FFC17D5296}"/>
              </a:ext>
            </a:extLst>
          </p:cNvPr>
          <p:cNvSpPr/>
          <p:nvPr/>
        </p:nvSpPr>
        <p:spPr>
          <a:xfrm>
            <a:off x="2047321" y="4544200"/>
            <a:ext cx="703498" cy="387048"/>
          </a:xfrm>
          <a:prstGeom prst="roundRect">
            <a:avLst/>
          </a:prstGeom>
          <a:solidFill>
            <a:srgbClr val="00B05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B71DF62-4E39-FBEA-B8B8-39002FF89534}"/>
              </a:ext>
            </a:extLst>
          </p:cNvPr>
          <p:cNvSpPr/>
          <p:nvPr/>
        </p:nvSpPr>
        <p:spPr>
          <a:xfrm>
            <a:off x="967983" y="4549417"/>
            <a:ext cx="417871" cy="393684"/>
          </a:xfrm>
          <a:prstGeom prst="roundRect">
            <a:avLst/>
          </a:prstGeom>
          <a:solidFill>
            <a:schemeClr val="accent4">
              <a:alpha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FF8C293-5920-5401-9195-03ABB31D1B26}"/>
              </a:ext>
            </a:extLst>
          </p:cNvPr>
          <p:cNvSpPr/>
          <p:nvPr/>
        </p:nvSpPr>
        <p:spPr>
          <a:xfrm>
            <a:off x="3542314" y="4556053"/>
            <a:ext cx="611815" cy="387048"/>
          </a:xfrm>
          <a:prstGeom prst="roundRect">
            <a:avLst/>
          </a:prstGeom>
          <a:solidFill>
            <a:schemeClr val="accent4">
              <a:alpha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B60632F-D5E7-AC82-5458-1C0691289D0E}"/>
              </a:ext>
            </a:extLst>
          </p:cNvPr>
          <p:cNvSpPr/>
          <p:nvPr/>
        </p:nvSpPr>
        <p:spPr>
          <a:xfrm>
            <a:off x="1391264" y="4556053"/>
            <a:ext cx="656058" cy="387048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32F6030-14CD-B4BC-4FCB-E05CC781AF2D}"/>
                  </a:ext>
                </a:extLst>
              </p:cNvPr>
              <p:cNvSpPr txBox="1"/>
              <p:nvPr/>
            </p:nvSpPr>
            <p:spPr>
              <a:xfrm>
                <a:off x="1106867" y="2961263"/>
                <a:ext cx="92423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32F6030-14CD-B4BC-4FCB-E05CC781AF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867" y="2961263"/>
                <a:ext cx="92423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A32D1B-CCC3-6EC6-C44D-35D9E3941DA6}"/>
                  </a:ext>
                </a:extLst>
              </p:cNvPr>
              <p:cNvSpPr txBox="1"/>
              <p:nvPr/>
            </p:nvSpPr>
            <p:spPr>
              <a:xfrm>
                <a:off x="1705652" y="2972548"/>
                <a:ext cx="49431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A32D1B-CCC3-6EC6-C44D-35D9E3941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652" y="2972548"/>
                <a:ext cx="494314" cy="461665"/>
              </a:xfrm>
              <a:prstGeom prst="rect">
                <a:avLst/>
              </a:prstGeom>
              <a:blipFill>
                <a:blip r:embed="rId5"/>
                <a:stretch>
                  <a:fillRect l="-1235" r="-4814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61B2506-A25A-4D8A-37A8-0F158DBB5A38}"/>
                  </a:ext>
                </a:extLst>
              </p:cNvPr>
              <p:cNvSpPr txBox="1"/>
              <p:nvPr/>
            </p:nvSpPr>
            <p:spPr>
              <a:xfrm>
                <a:off x="2320412" y="2959934"/>
                <a:ext cx="54077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61B2506-A25A-4D8A-37A8-0F158DBB5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412" y="2959934"/>
                <a:ext cx="540773" cy="461665"/>
              </a:xfrm>
              <a:prstGeom prst="rect">
                <a:avLst/>
              </a:prstGeom>
              <a:blipFill>
                <a:blip r:embed="rId6"/>
                <a:stretch>
                  <a:fillRect l="-1136" r="-738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22B750F-1C8E-7ED3-4867-D99586F7FDFA}"/>
                  </a:ext>
                </a:extLst>
              </p:cNvPr>
              <p:cNvSpPr txBox="1"/>
              <p:nvPr/>
            </p:nvSpPr>
            <p:spPr>
              <a:xfrm>
                <a:off x="900754" y="5562033"/>
                <a:ext cx="83574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22B750F-1C8E-7ED3-4867-D99586F7F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754" y="5562033"/>
                <a:ext cx="83574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F68BBAF-D73B-04CA-48BB-25DF5A2ADE7A}"/>
                  </a:ext>
                </a:extLst>
              </p:cNvPr>
              <p:cNvSpPr txBox="1"/>
              <p:nvPr/>
            </p:nvSpPr>
            <p:spPr>
              <a:xfrm>
                <a:off x="1598843" y="5562033"/>
                <a:ext cx="54077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F68BBAF-D73B-04CA-48BB-25DF5A2ADE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8843" y="5562033"/>
                <a:ext cx="540773" cy="461665"/>
              </a:xfrm>
              <a:prstGeom prst="rect">
                <a:avLst/>
              </a:prstGeom>
              <a:blipFill>
                <a:blip r:embed="rId8"/>
                <a:stretch>
                  <a:fillRect l="-1124" r="-3483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F91398A-72D7-C5F3-2D52-70EAE72119A1}"/>
                  </a:ext>
                </a:extLst>
              </p:cNvPr>
              <p:cNvSpPr txBox="1"/>
              <p:nvPr/>
            </p:nvSpPr>
            <p:spPr>
              <a:xfrm>
                <a:off x="2385426" y="5562006"/>
                <a:ext cx="54077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F91398A-72D7-C5F3-2D52-70EAE7211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6" y="5562006"/>
                <a:ext cx="540774" cy="461665"/>
              </a:xfrm>
              <a:prstGeom prst="rect">
                <a:avLst/>
              </a:prstGeom>
              <a:blipFill>
                <a:blip r:embed="rId9"/>
                <a:stretch>
                  <a:fillRect r="-1011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84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/>
      <p:bldP spid="33" grpId="0"/>
      <p:bldP spid="35" grpId="0"/>
      <p:bldP spid="37" grpId="0"/>
      <p:bldP spid="39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3A0AB2D-FC3C-613B-BA98-606790E36106}"/>
                  </a:ext>
                </a:extLst>
              </p:cNvPr>
              <p:cNvSpPr txBox="1"/>
              <p:nvPr/>
            </p:nvSpPr>
            <p:spPr>
              <a:xfrm>
                <a:off x="363795" y="641244"/>
                <a:ext cx="197628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3A0AB2D-FC3C-613B-BA98-606790E36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95" y="641244"/>
                <a:ext cx="1976282" cy="461665"/>
              </a:xfrm>
              <a:prstGeom prst="rect">
                <a:avLst/>
              </a:prstGeom>
              <a:blipFill>
                <a:blip r:embed="rId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B1701A-F6CE-17B5-8623-CF52FB89169E}"/>
                  </a:ext>
                </a:extLst>
              </p:cNvPr>
              <p:cNvSpPr txBox="1"/>
              <p:nvPr/>
            </p:nvSpPr>
            <p:spPr>
              <a:xfrm>
                <a:off x="3313470" y="641244"/>
                <a:ext cx="4522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B1701A-F6CE-17B5-8623-CF52FB891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470" y="641244"/>
                <a:ext cx="452284" cy="461665"/>
              </a:xfrm>
              <a:prstGeom prst="rect">
                <a:avLst/>
              </a:prstGeom>
              <a:blipFill>
                <a:blip r:embed="rId3"/>
                <a:stretch>
                  <a:fillRect l="-4054" r="-20270" b="-92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FAB7FF-538C-C280-4141-73C51EA88577}"/>
                  </a:ext>
                </a:extLst>
              </p:cNvPr>
              <p:cNvSpPr txBox="1"/>
              <p:nvPr/>
            </p:nvSpPr>
            <p:spPr>
              <a:xfrm>
                <a:off x="511277" y="1565476"/>
                <a:ext cx="17894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FAB7FF-538C-C280-4141-73C51EA88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77" y="1565476"/>
                <a:ext cx="1789470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8373BE-8E3C-BC0B-A67C-083A7652829E}"/>
                  </a:ext>
                </a:extLst>
              </p:cNvPr>
              <p:cNvSpPr txBox="1"/>
              <p:nvPr/>
            </p:nvSpPr>
            <p:spPr>
              <a:xfrm>
                <a:off x="3313470" y="1563018"/>
                <a:ext cx="51127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8373BE-8E3C-BC0B-A67C-083A76528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470" y="1563018"/>
                <a:ext cx="511277" cy="461665"/>
              </a:xfrm>
              <a:prstGeom prst="rect">
                <a:avLst/>
              </a:prstGeom>
              <a:blipFill>
                <a:blip r:embed="rId5"/>
                <a:stretch>
                  <a:fillRect l="-3614" b="-105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3578CFF-5E17-0F9A-6BB9-A0A4CDFA9E0A}"/>
              </a:ext>
            </a:extLst>
          </p:cNvPr>
          <p:cNvCxnSpPr/>
          <p:nvPr/>
        </p:nvCxnSpPr>
        <p:spPr>
          <a:xfrm>
            <a:off x="2507226" y="865238"/>
            <a:ext cx="59976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062804C-33DD-3FA6-315E-4048A07ADDFA}"/>
              </a:ext>
            </a:extLst>
          </p:cNvPr>
          <p:cNvCxnSpPr/>
          <p:nvPr/>
        </p:nvCxnSpPr>
        <p:spPr>
          <a:xfrm>
            <a:off x="2423652" y="1774723"/>
            <a:ext cx="59976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D30B6CC1-7151-96A5-F320-0A4D4A98A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929217"/>
              </p:ext>
            </p:extLst>
          </p:nvPr>
        </p:nvGraphicFramePr>
        <p:xfrm>
          <a:off x="4837470" y="1560127"/>
          <a:ext cx="5966460" cy="21336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83230">
                  <a:extLst>
                    <a:ext uri="{9D8B030D-6E8A-4147-A177-3AD203B41FA5}">
                      <a16:colId xmlns:a16="http://schemas.microsoft.com/office/drawing/2014/main" val="2579391164"/>
                    </a:ext>
                  </a:extLst>
                </a:gridCol>
                <a:gridCol w="2983230">
                  <a:extLst>
                    <a:ext uri="{9D8B030D-6E8A-4147-A177-3AD203B41FA5}">
                      <a16:colId xmlns:a16="http://schemas.microsoft.com/office/drawing/2014/main" val="123490381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lphaLcParenR"/>
                        <a:tabLst>
                          <a:tab pos="228600" algn="l"/>
                        </a:tabLst>
                      </a:pPr>
                      <a:r>
                        <a:rPr lang="en-US" sz="2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a</a:t>
                      </a:r>
                      <a:r>
                        <a:rPr lang="en-US" sz="2000" baseline="30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2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 =  </a:t>
                      </a:r>
                      <a:endParaRPr lang="en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lvl="0" indent="-457200">
                        <a:buFont typeface="+mj-lt"/>
                        <a:buAutoNum type="alphaLcParenR" startAt="2"/>
                        <a:tabLst>
                          <a:tab pos="228600" algn="l"/>
                        </a:tabLst>
                      </a:pPr>
                      <a:r>
                        <a:rPr lang="en-US" sz="2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2000" baseline="30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2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 =  </a:t>
                      </a:r>
                    </a:p>
                    <a:p>
                      <a:pPr marL="457200" lvl="0" indent="-457200">
                        <a:buFont typeface="+mj-lt"/>
                        <a:buAutoNum type="alphaLcParenR" startAt="2"/>
                        <a:tabLst>
                          <a:tab pos="228600" algn="l"/>
                        </a:tabLst>
                      </a:pPr>
                      <a:endParaRPr lang="en-US" sz="2000" dirty="0">
                        <a:effectLst/>
                        <a:latin typeface="Tw Cen MT" panose="020B0602020104020603" pitchFamily="34" charset="0"/>
                        <a:ea typeface="Times New Roman" panose="02020603050405020304" pitchFamily="18" charset="0"/>
                      </a:endParaRPr>
                    </a:p>
                    <a:p>
                      <a:pPr marL="457200" lvl="0" indent="-457200">
                        <a:buFont typeface="+mj-lt"/>
                        <a:buAutoNum type="alphaLcParenR" startAt="2"/>
                        <a:tabLst>
                          <a:tab pos="228600" algn="l"/>
                        </a:tabLst>
                      </a:pPr>
                      <a:endParaRPr lang="en-US" sz="2000" dirty="0">
                        <a:effectLst/>
                        <a:latin typeface="Tw Cen MT" panose="020B0602020104020603" pitchFamily="34" charset="0"/>
                        <a:ea typeface="Times New Roman" panose="02020603050405020304" pitchFamily="18" charset="0"/>
                      </a:endParaRPr>
                    </a:p>
                    <a:p>
                      <a:pPr marL="457200" lvl="0" indent="-457200">
                        <a:buFont typeface="+mj-lt"/>
                        <a:buAutoNum type="alphaLcParenR" startAt="2"/>
                        <a:tabLst>
                          <a:tab pos="228600" algn="l"/>
                        </a:tabLst>
                      </a:pPr>
                      <a:endParaRPr lang="en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372334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en-US" sz="2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c)     (2y)</a:t>
                      </a:r>
                      <a:r>
                        <a:rPr lang="en-US" sz="2000" baseline="30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2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 = </a:t>
                      </a:r>
                      <a:endParaRPr lang="en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en-US" sz="2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d)     3x + (-3x)</a:t>
                      </a:r>
                      <a:r>
                        <a:rPr lang="en-US" sz="2000" baseline="30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20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</a:rPr>
                        <a:t> – (x + 1)</a:t>
                      </a:r>
                      <a:endParaRPr lang="en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51169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EBBB03C-DE56-3876-A1E9-71E624169B36}"/>
                  </a:ext>
                </a:extLst>
              </p:cNvPr>
              <p:cNvSpPr txBox="1"/>
              <p:nvPr/>
            </p:nvSpPr>
            <p:spPr>
              <a:xfrm>
                <a:off x="5819838" y="1560127"/>
                <a:ext cx="11995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EBBB03C-DE56-3876-A1E9-71E624169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838" y="1560127"/>
                <a:ext cx="119953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614E425-24AE-52C0-F7BC-80E1FD65B300}"/>
                  </a:ext>
                </a:extLst>
              </p:cNvPr>
              <p:cNvSpPr txBox="1"/>
              <p:nvPr/>
            </p:nvSpPr>
            <p:spPr>
              <a:xfrm>
                <a:off x="8816955" y="1560127"/>
                <a:ext cx="13536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×2×2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614E425-24AE-52C0-F7BC-80E1FD65B3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955" y="1560127"/>
                <a:ext cx="135365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313FFB-FC6C-5B01-33B6-7AA7D80D7E18}"/>
                  </a:ext>
                </a:extLst>
              </p:cNvPr>
              <p:cNvSpPr txBox="1"/>
              <p:nvPr/>
            </p:nvSpPr>
            <p:spPr>
              <a:xfrm>
                <a:off x="5247844" y="3251398"/>
                <a:ext cx="14421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dirty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CA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CA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i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CA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CA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313FFB-FC6C-5B01-33B6-7AA7D80D7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844" y="3251398"/>
                <a:ext cx="1442148" cy="369332"/>
              </a:xfrm>
              <a:prstGeom prst="rect">
                <a:avLst/>
              </a:prstGeom>
              <a:blipFill>
                <a:blip r:embed="rId8"/>
                <a:stretch>
                  <a:fillRect l="-3814" t="-6557" b="-2623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2088686-486A-F7ED-C768-EFE51C85D3A6}"/>
                  </a:ext>
                </a:extLst>
              </p:cNvPr>
              <p:cNvSpPr txBox="1"/>
              <p:nvPr/>
            </p:nvSpPr>
            <p:spPr>
              <a:xfrm>
                <a:off x="5247844" y="3652374"/>
                <a:ext cx="93406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mtClean="0"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2088686-486A-F7ED-C768-EFE51C85D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844" y="3652374"/>
                <a:ext cx="934065" cy="369332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953BE2-343E-6727-54A9-56F3BEAE34A1}"/>
                  </a:ext>
                </a:extLst>
              </p:cNvPr>
              <p:cNvSpPr txBox="1"/>
              <p:nvPr/>
            </p:nvSpPr>
            <p:spPr>
              <a:xfrm>
                <a:off x="8126975" y="3346207"/>
                <a:ext cx="3048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953BE2-343E-6727-54A9-56F3BEAE34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6975" y="3346207"/>
                <a:ext cx="304800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9B745C1-2903-9D0D-12AB-FBE877BAD054}"/>
                  </a:ext>
                </a:extLst>
              </p:cNvPr>
              <p:cNvSpPr txBox="1"/>
              <p:nvPr/>
            </p:nvSpPr>
            <p:spPr>
              <a:xfrm>
                <a:off x="8126975" y="3919074"/>
                <a:ext cx="23302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9B745C1-2903-9D0D-12AB-FBE877BAD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6975" y="3919074"/>
                <a:ext cx="233024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CCABA8F-8E02-52C6-20C8-CADF59EFC738}"/>
                  </a:ext>
                </a:extLst>
              </p:cNvPr>
              <p:cNvSpPr txBox="1"/>
              <p:nvPr/>
            </p:nvSpPr>
            <p:spPr>
              <a:xfrm>
                <a:off x="8126975" y="4491941"/>
                <a:ext cx="1907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CCABA8F-8E02-52C6-20C8-CADF59EFC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6975" y="4491941"/>
                <a:ext cx="190745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AE58FC44-811B-CC66-C6B5-1B2B54C73A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51936" y="5312001"/>
            <a:ext cx="8878539" cy="83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36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452F86E2-78CF-8536-9AE1-E8F789E98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630"/>
            <a:ext cx="12192000" cy="4572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en-US" altLang="en-US" sz="13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Evaluating Algebraic Expressions</a:t>
            </a:r>
            <a:endParaRPr kumimoji="0" lang="en-CA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Substitute the value for the variable and solve.</a:t>
            </a:r>
            <a:endParaRPr kumimoji="0" lang="en-CA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13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Solve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A4FF2D-926E-8AC6-F6FD-332168A7B6CC}"/>
                  </a:ext>
                </a:extLst>
              </p:cNvPr>
              <p:cNvSpPr txBox="1"/>
              <p:nvPr/>
            </p:nvSpPr>
            <p:spPr>
              <a:xfrm>
                <a:off x="1300316" y="1902231"/>
                <a:ext cx="111841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A4FF2D-926E-8AC6-F6FD-332168A7B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0316" y="1902231"/>
                <a:ext cx="111841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A5723F-3DD8-D81A-5D62-C87485BF36BC}"/>
                  </a:ext>
                </a:extLst>
              </p:cNvPr>
              <p:cNvSpPr txBox="1"/>
              <p:nvPr/>
            </p:nvSpPr>
            <p:spPr>
              <a:xfrm>
                <a:off x="6791632" y="1904689"/>
                <a:ext cx="111841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A5723F-3DD8-D81A-5D62-C87485BF3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1632" y="1904689"/>
                <a:ext cx="111841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B610DFD-E5EC-5088-25C3-802FE75DEA31}"/>
                  </a:ext>
                </a:extLst>
              </p:cNvPr>
              <p:cNvSpPr txBox="1"/>
              <p:nvPr/>
            </p:nvSpPr>
            <p:spPr>
              <a:xfrm>
                <a:off x="1428136" y="3944882"/>
                <a:ext cx="5973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B610DFD-E5EC-5088-25C3-802FE75DE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136" y="3944882"/>
                <a:ext cx="59730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A5D5E4D-20D3-38C5-3481-54F9F11D4852}"/>
                  </a:ext>
                </a:extLst>
              </p:cNvPr>
              <p:cNvSpPr txBox="1"/>
              <p:nvPr/>
            </p:nvSpPr>
            <p:spPr>
              <a:xfrm>
                <a:off x="6791632" y="3944882"/>
                <a:ext cx="5973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A5D5E4D-20D3-38C5-3481-54F9F11D4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1632" y="3944882"/>
                <a:ext cx="597309" cy="369332"/>
              </a:xfrm>
              <a:prstGeom prst="rect">
                <a:avLst/>
              </a:prstGeom>
              <a:blipFill>
                <a:blip r:embed="rId5"/>
                <a:stretch>
                  <a:fillRect r="-173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F3775D2-F417-AD78-F18B-C563996972A1}"/>
              </a:ext>
            </a:extLst>
          </p:cNvPr>
          <p:cNvSpPr txBox="1"/>
          <p:nvPr/>
        </p:nvSpPr>
        <p:spPr>
          <a:xfrm>
            <a:off x="2959510" y="1902231"/>
            <a:ext cx="943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x = 3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4F95EB-F097-B169-3569-5A86D36FF261}"/>
              </a:ext>
            </a:extLst>
          </p:cNvPr>
          <p:cNvSpPr txBox="1"/>
          <p:nvPr/>
        </p:nvSpPr>
        <p:spPr>
          <a:xfrm>
            <a:off x="8431162" y="1881024"/>
            <a:ext cx="102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x = -4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B077F8-BA58-105C-F693-92BB2678C3E3}"/>
              </a:ext>
            </a:extLst>
          </p:cNvPr>
          <p:cNvSpPr txBox="1"/>
          <p:nvPr/>
        </p:nvSpPr>
        <p:spPr>
          <a:xfrm>
            <a:off x="2959509" y="3944882"/>
            <a:ext cx="943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x = 2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47F206-421B-BA03-BC69-577D613ACFEA}"/>
              </a:ext>
            </a:extLst>
          </p:cNvPr>
          <p:cNvSpPr txBox="1"/>
          <p:nvPr/>
        </p:nvSpPr>
        <p:spPr>
          <a:xfrm>
            <a:off x="8431162" y="3944882"/>
            <a:ext cx="943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x = 2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979D30B-6534-5255-962B-049EB0CA1425}"/>
                  </a:ext>
                </a:extLst>
              </p:cNvPr>
              <p:cNvSpPr txBox="1"/>
              <p:nvPr/>
            </p:nvSpPr>
            <p:spPr>
              <a:xfrm>
                <a:off x="1428136" y="2430714"/>
                <a:ext cx="139372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979D30B-6534-5255-962B-049EB0CA1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136" y="2430714"/>
                <a:ext cx="139372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784C56D-4877-6092-55AC-546947866093}"/>
                  </a:ext>
                </a:extLst>
              </p:cNvPr>
              <p:cNvSpPr txBox="1"/>
              <p:nvPr/>
            </p:nvSpPr>
            <p:spPr>
              <a:xfrm>
                <a:off x="1467465" y="2913118"/>
                <a:ext cx="55798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784C56D-4877-6092-55AC-546947866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7465" y="2913118"/>
                <a:ext cx="55798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578D9B0-93AE-FC96-A10B-BEF7DD9FF3FB}"/>
                  </a:ext>
                </a:extLst>
              </p:cNvPr>
              <p:cNvSpPr txBox="1"/>
              <p:nvPr/>
            </p:nvSpPr>
            <p:spPr>
              <a:xfrm>
                <a:off x="6791631" y="2428256"/>
                <a:ext cx="15461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578D9B0-93AE-FC96-A10B-BEF7DD9FF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1631" y="2428256"/>
                <a:ext cx="154612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F750FF-0A48-82E4-BBD6-0FD6EE9A0CE1}"/>
                  </a:ext>
                </a:extLst>
              </p:cNvPr>
              <p:cNvSpPr txBox="1"/>
              <p:nvPr/>
            </p:nvSpPr>
            <p:spPr>
              <a:xfrm>
                <a:off x="6830961" y="2910660"/>
                <a:ext cx="55798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F750FF-0A48-82E4-BBD6-0FD6EE9A0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0961" y="2910660"/>
                <a:ext cx="557980" cy="369332"/>
              </a:xfrm>
              <a:prstGeom prst="rect">
                <a:avLst/>
              </a:prstGeom>
              <a:blipFill>
                <a:blip r:embed="rId9"/>
                <a:stretch>
                  <a:fillRect r="-2857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396CDF8-61FE-6AE7-7E82-5C12B1F6BDA6}"/>
                  </a:ext>
                </a:extLst>
              </p:cNvPr>
              <p:cNvSpPr txBox="1"/>
              <p:nvPr/>
            </p:nvSpPr>
            <p:spPr>
              <a:xfrm>
                <a:off x="1163419" y="4490264"/>
                <a:ext cx="8620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396CDF8-61FE-6AE7-7E82-5C12B1F6B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419" y="4490264"/>
                <a:ext cx="862026" cy="369332"/>
              </a:xfrm>
              <a:prstGeom prst="rect">
                <a:avLst/>
              </a:prstGeom>
              <a:blipFill>
                <a:blip r:embed="rId10"/>
                <a:stretch>
                  <a:fillRect r="-780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FC35E69-C2DC-8612-EFCF-61578107BC64}"/>
                  </a:ext>
                </a:extLst>
              </p:cNvPr>
              <p:cNvSpPr txBox="1"/>
              <p:nvPr/>
            </p:nvSpPr>
            <p:spPr>
              <a:xfrm>
                <a:off x="1163419" y="4972668"/>
                <a:ext cx="685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FC35E69-C2DC-8612-EFCF-61578107BC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419" y="4972668"/>
                <a:ext cx="68580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98D54B6-8B64-AC67-7E61-310E464B42E3}"/>
                  </a:ext>
                </a:extLst>
              </p:cNvPr>
              <p:cNvSpPr txBox="1"/>
              <p:nvPr/>
            </p:nvSpPr>
            <p:spPr>
              <a:xfrm>
                <a:off x="6550741" y="4485348"/>
                <a:ext cx="111841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d>
                                <m:d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98D54B6-8B64-AC67-7E61-310E464B4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741" y="4485348"/>
                <a:ext cx="111841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406EA5A-30A6-A300-D232-2A1462CF96E6}"/>
                  </a:ext>
                </a:extLst>
              </p:cNvPr>
              <p:cNvSpPr txBox="1"/>
              <p:nvPr/>
            </p:nvSpPr>
            <p:spPr>
              <a:xfrm>
                <a:off x="6547053" y="4967752"/>
                <a:ext cx="8037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d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406EA5A-30A6-A300-D232-2A1462CF9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7053" y="4967752"/>
                <a:ext cx="803788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91FA6B0-DB4E-879A-A07B-86A5479BC772}"/>
                  </a:ext>
                </a:extLst>
              </p:cNvPr>
              <p:cNvSpPr txBox="1"/>
              <p:nvPr/>
            </p:nvSpPr>
            <p:spPr>
              <a:xfrm>
                <a:off x="6547053" y="5503298"/>
                <a:ext cx="6661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64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91FA6B0-DB4E-879A-A07B-86A5479BC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7053" y="5503298"/>
                <a:ext cx="666135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302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57A8FB-AFB1-B2BF-4927-4148CBA69F3F}"/>
              </a:ext>
            </a:extLst>
          </p:cNvPr>
          <p:cNvSpPr txBox="1"/>
          <p:nvPr/>
        </p:nvSpPr>
        <p:spPr>
          <a:xfrm>
            <a:off x="481780" y="366177"/>
            <a:ext cx="11041625" cy="123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228600" algn="l"/>
              </a:tabLst>
            </a:pPr>
            <a:r>
              <a:rPr lang="en-US" sz="1800" b="1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5)	 Factors of Numbers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lnSpc>
                <a:spcPct val="150000"/>
              </a:lnSpc>
              <a:spcBef>
                <a:spcPts val="600"/>
              </a:spcBef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A factor is a ________________ or __________________ that divides _____________ into another ________________ or __________________.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F9ADCC-1FC0-358C-1184-FADCCCE1EA6E}"/>
              </a:ext>
            </a:extLst>
          </p:cNvPr>
          <p:cNvSpPr txBox="1"/>
          <p:nvPr/>
        </p:nvSpPr>
        <p:spPr>
          <a:xfrm>
            <a:off x="2241755" y="797289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number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F65EAC-0AB0-4BF3-1D8D-5B6062799C45}"/>
              </a:ext>
            </a:extLst>
          </p:cNvPr>
          <p:cNvSpPr txBox="1"/>
          <p:nvPr/>
        </p:nvSpPr>
        <p:spPr>
          <a:xfrm>
            <a:off x="4362225" y="814495"/>
            <a:ext cx="1263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expression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4FCF77-A58C-8EEF-74F7-A1877864ACA4}"/>
              </a:ext>
            </a:extLst>
          </p:cNvPr>
          <p:cNvSpPr txBox="1"/>
          <p:nvPr/>
        </p:nvSpPr>
        <p:spPr>
          <a:xfrm>
            <a:off x="7702690" y="804663"/>
            <a:ext cx="871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evenly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592982-9892-D527-8498-99CFD70345D7}"/>
              </a:ext>
            </a:extLst>
          </p:cNvPr>
          <p:cNvSpPr txBox="1"/>
          <p:nvPr/>
        </p:nvSpPr>
        <p:spPr>
          <a:xfrm>
            <a:off x="1271661" y="1197511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number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4F0E02-86D1-991F-965D-EB6A53B2384D}"/>
              </a:ext>
            </a:extLst>
          </p:cNvPr>
          <p:cNvSpPr txBox="1"/>
          <p:nvPr/>
        </p:nvSpPr>
        <p:spPr>
          <a:xfrm>
            <a:off x="3392131" y="1213323"/>
            <a:ext cx="1263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expression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4FDE7C2-4B2A-9760-05CB-1CDB821020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121469"/>
              </p:ext>
            </p:extLst>
          </p:nvPr>
        </p:nvGraphicFramePr>
        <p:xfrm>
          <a:off x="1057827" y="2772889"/>
          <a:ext cx="1596882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8441">
                  <a:extLst>
                    <a:ext uri="{9D8B030D-6E8A-4147-A177-3AD203B41FA5}">
                      <a16:colId xmlns:a16="http://schemas.microsoft.com/office/drawing/2014/main" val="3167337580"/>
                    </a:ext>
                  </a:extLst>
                </a:gridCol>
                <a:gridCol w="798441">
                  <a:extLst>
                    <a:ext uri="{9D8B030D-6E8A-4147-A177-3AD203B41FA5}">
                      <a16:colId xmlns:a16="http://schemas.microsoft.com/office/drawing/2014/main" val="1400346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58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-20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58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3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6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535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73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4613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A0194C8-9648-A2C9-8032-08C9341D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891339"/>
              </p:ext>
            </p:extLst>
          </p:nvPr>
        </p:nvGraphicFramePr>
        <p:xfrm>
          <a:off x="3309590" y="2772889"/>
          <a:ext cx="1596882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8441">
                  <a:extLst>
                    <a:ext uri="{9D8B030D-6E8A-4147-A177-3AD203B41FA5}">
                      <a16:colId xmlns:a16="http://schemas.microsoft.com/office/drawing/2014/main" val="3167337580"/>
                    </a:ext>
                  </a:extLst>
                </a:gridCol>
                <a:gridCol w="798441">
                  <a:extLst>
                    <a:ext uri="{9D8B030D-6E8A-4147-A177-3AD203B41FA5}">
                      <a16:colId xmlns:a16="http://schemas.microsoft.com/office/drawing/2014/main" val="1400346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58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58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3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-8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6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535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73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46136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499B6CE-A011-28B7-070B-E40296E46F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009301"/>
              </p:ext>
            </p:extLst>
          </p:nvPr>
        </p:nvGraphicFramePr>
        <p:xfrm>
          <a:off x="5561353" y="2772889"/>
          <a:ext cx="1596882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8441">
                  <a:extLst>
                    <a:ext uri="{9D8B030D-6E8A-4147-A177-3AD203B41FA5}">
                      <a16:colId xmlns:a16="http://schemas.microsoft.com/office/drawing/2014/main" val="3167337580"/>
                    </a:ext>
                  </a:extLst>
                </a:gridCol>
                <a:gridCol w="798441">
                  <a:extLst>
                    <a:ext uri="{9D8B030D-6E8A-4147-A177-3AD203B41FA5}">
                      <a16:colId xmlns:a16="http://schemas.microsoft.com/office/drawing/2014/main" val="1400346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-27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58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58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-9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3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6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4613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916A179-BC6C-8EF7-1EBF-8FD88907EE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761838"/>
              </p:ext>
            </p:extLst>
          </p:nvPr>
        </p:nvGraphicFramePr>
        <p:xfrm>
          <a:off x="7813116" y="2772889"/>
          <a:ext cx="178941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4705">
                  <a:extLst>
                    <a:ext uri="{9D8B030D-6E8A-4147-A177-3AD203B41FA5}">
                      <a16:colId xmlns:a16="http://schemas.microsoft.com/office/drawing/2014/main" val="3681519437"/>
                    </a:ext>
                  </a:extLst>
                </a:gridCol>
                <a:gridCol w="894705">
                  <a:extLst>
                    <a:ext uri="{9D8B030D-6E8A-4147-A177-3AD203B41FA5}">
                      <a16:colId xmlns:a16="http://schemas.microsoft.com/office/drawing/2014/main" val="4235493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64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41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17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41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3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731404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D68C18C4-E3C7-A189-5A5F-A892302837B3}"/>
              </a:ext>
            </a:extLst>
          </p:cNvPr>
          <p:cNvSpPr txBox="1"/>
          <p:nvPr/>
        </p:nvSpPr>
        <p:spPr>
          <a:xfrm>
            <a:off x="1396181" y="2300748"/>
            <a:ext cx="112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20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4B18F9-C6BD-B0D7-526A-9FF12018C103}"/>
              </a:ext>
            </a:extLst>
          </p:cNvPr>
          <p:cNvSpPr txBox="1"/>
          <p:nvPr/>
        </p:nvSpPr>
        <p:spPr>
          <a:xfrm>
            <a:off x="3515660" y="2300748"/>
            <a:ext cx="112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16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50691B-F238-3975-3A7B-621E0C904097}"/>
              </a:ext>
            </a:extLst>
          </p:cNvPr>
          <p:cNvSpPr txBox="1"/>
          <p:nvPr/>
        </p:nvSpPr>
        <p:spPr>
          <a:xfrm>
            <a:off x="5625520" y="2300748"/>
            <a:ext cx="1198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-27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26AF82-7C0A-3F9B-5DD9-087711E6BF14}"/>
              </a:ext>
            </a:extLst>
          </p:cNvPr>
          <p:cNvSpPr txBox="1"/>
          <p:nvPr/>
        </p:nvSpPr>
        <p:spPr>
          <a:xfrm>
            <a:off x="8014437" y="2300748"/>
            <a:ext cx="112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20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0865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E4EBB2-69C4-617C-FD44-C9FE594C0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63" y="416125"/>
            <a:ext cx="6140196" cy="112928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76B56FC-DE3A-8CAD-78A5-421BD16C7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955118"/>
              </p:ext>
            </p:extLst>
          </p:nvPr>
        </p:nvGraphicFramePr>
        <p:xfrm>
          <a:off x="331863" y="1817821"/>
          <a:ext cx="153711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8555">
                  <a:extLst>
                    <a:ext uri="{9D8B030D-6E8A-4147-A177-3AD203B41FA5}">
                      <a16:colId xmlns:a16="http://schemas.microsoft.com/office/drawing/2014/main" val="2079389353"/>
                    </a:ext>
                  </a:extLst>
                </a:gridCol>
                <a:gridCol w="768555">
                  <a:extLst>
                    <a:ext uri="{9D8B030D-6E8A-4147-A177-3AD203B41FA5}">
                      <a16:colId xmlns:a16="http://schemas.microsoft.com/office/drawing/2014/main" val="932480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591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-24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27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92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81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62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-8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45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40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84246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5F1CC98-5F94-E7E7-1590-7B16486961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99627"/>
              </p:ext>
            </p:extLst>
          </p:nvPr>
        </p:nvGraphicFramePr>
        <p:xfrm>
          <a:off x="2568702" y="1817821"/>
          <a:ext cx="153711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8555">
                  <a:extLst>
                    <a:ext uri="{9D8B030D-6E8A-4147-A177-3AD203B41FA5}">
                      <a16:colId xmlns:a16="http://schemas.microsoft.com/office/drawing/2014/main" val="2079389353"/>
                    </a:ext>
                  </a:extLst>
                </a:gridCol>
                <a:gridCol w="768555">
                  <a:extLst>
                    <a:ext uri="{9D8B030D-6E8A-4147-A177-3AD203B41FA5}">
                      <a16:colId xmlns:a16="http://schemas.microsoft.com/office/drawing/2014/main" val="932480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-36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591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27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-18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92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81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62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45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-9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40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84246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FE5D363-7350-1EB0-93A9-6332F67AAE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855498"/>
              </p:ext>
            </p:extLst>
          </p:nvPr>
        </p:nvGraphicFramePr>
        <p:xfrm>
          <a:off x="4805541" y="1817821"/>
          <a:ext cx="153711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8555">
                  <a:extLst>
                    <a:ext uri="{9D8B030D-6E8A-4147-A177-3AD203B41FA5}">
                      <a16:colId xmlns:a16="http://schemas.microsoft.com/office/drawing/2014/main" val="2079389353"/>
                    </a:ext>
                  </a:extLst>
                </a:gridCol>
                <a:gridCol w="768555">
                  <a:extLst>
                    <a:ext uri="{9D8B030D-6E8A-4147-A177-3AD203B41FA5}">
                      <a16:colId xmlns:a16="http://schemas.microsoft.com/office/drawing/2014/main" val="932480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591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27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92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81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62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45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40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842469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8628977-BF96-EE68-3EC8-2398728FFC42}"/>
              </a:ext>
            </a:extLst>
          </p:cNvPr>
          <p:cNvSpPr/>
          <p:nvPr/>
        </p:nvSpPr>
        <p:spPr>
          <a:xfrm>
            <a:off x="331863" y="3301181"/>
            <a:ext cx="1537110" cy="366252"/>
          </a:xfrm>
          <a:prstGeom prst="roundRect">
            <a:avLst/>
          </a:prstGeom>
          <a:solidFill>
            <a:srgbClr val="FFC000">
              <a:alpha val="25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81712BD-A09C-5A98-6285-DECD413988D7}"/>
              </a:ext>
            </a:extLst>
          </p:cNvPr>
          <p:cNvSpPr/>
          <p:nvPr/>
        </p:nvSpPr>
        <p:spPr>
          <a:xfrm>
            <a:off x="2568702" y="3299951"/>
            <a:ext cx="1537110" cy="366252"/>
          </a:xfrm>
          <a:prstGeom prst="roundRect">
            <a:avLst/>
          </a:prstGeom>
          <a:solidFill>
            <a:srgbClr val="FFC000">
              <a:alpha val="25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9E8BA0B-DB09-D8C6-8B64-F09A86CA64C7}"/>
              </a:ext>
            </a:extLst>
          </p:cNvPr>
          <p:cNvSpPr/>
          <p:nvPr/>
        </p:nvSpPr>
        <p:spPr>
          <a:xfrm>
            <a:off x="4805541" y="2933699"/>
            <a:ext cx="1537110" cy="366252"/>
          </a:xfrm>
          <a:prstGeom prst="roundRect">
            <a:avLst/>
          </a:prstGeom>
          <a:solidFill>
            <a:srgbClr val="FFC000">
              <a:alpha val="25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DFB158-F1A1-61D6-1FCC-ADDB7825790C}"/>
              </a:ext>
            </a:extLst>
          </p:cNvPr>
          <p:cNvSpPr txBox="1"/>
          <p:nvPr/>
        </p:nvSpPr>
        <p:spPr>
          <a:xfrm>
            <a:off x="1592826" y="536626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addition</a:t>
            </a:r>
            <a:endParaRPr lang="en-CA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6E1530-3C4A-E9DE-127F-82A6778F52F2}"/>
              </a:ext>
            </a:extLst>
          </p:cNvPr>
          <p:cNvSpPr txBox="1"/>
          <p:nvPr/>
        </p:nvSpPr>
        <p:spPr>
          <a:xfrm>
            <a:off x="4788310" y="526794"/>
            <a:ext cx="156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multiplication</a:t>
            </a:r>
            <a:endParaRPr lang="en-CA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51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</TotalTime>
  <Words>550</Words>
  <Application>Microsoft Office PowerPoint</Application>
  <PresentationFormat>Widescreen</PresentationFormat>
  <Paragraphs>188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Cambria Math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34</cp:revision>
  <dcterms:created xsi:type="dcterms:W3CDTF">2025-04-21T15:40:21Z</dcterms:created>
  <dcterms:modified xsi:type="dcterms:W3CDTF">2025-04-22T12:06:39Z</dcterms:modified>
</cp:coreProperties>
</file>