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552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1C209-2BDF-1F2B-976B-FB6A8F0576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F69165-FF16-D8EA-DBA6-7379D497CF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179CAB-B190-D968-4A1A-3450990F9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D7418-909B-4DC5-B991-1D16C219616C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FB137-2877-AC1F-FB6E-1C8464D0F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72C90-E451-7C43-D0EC-2A4B16AF1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2921A-A3C7-461E-B8E7-6D2B72B5D3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53707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B0AFC-698E-2B3A-2EDD-AA8980B53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E4B0A-CE9A-47A5-8385-7585C0E0B3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895D5A-A069-96C9-92DC-0B42D4054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D7418-909B-4DC5-B991-1D16C219616C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DD6FE-324E-4717-7942-BBADF9F9C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ACBAE5-0071-3CDF-7A4C-B9A153417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2921A-A3C7-461E-B8E7-6D2B72B5D3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0005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42EC3-A192-6D7C-BED3-AE7DF8773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0A5AE6-1B83-D6E4-69C2-16D22E2B8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B203E-87D7-6368-1007-29696A80D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D7418-909B-4DC5-B991-1D16C219616C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68E459-B0CD-A991-47C7-47EE485A2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C3C4FE-4FBA-4F78-BF7A-93F4CF919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2921A-A3C7-461E-B8E7-6D2B72B5D3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3762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7B071-A856-3328-E90F-DB85AC656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E3221-ACD0-2160-728A-F21FE3E0FD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54BA7D-AF73-BDC9-CFBB-CA155E27FD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D2400B-6662-697C-3795-97C8603DA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D7418-909B-4DC5-B991-1D16C219616C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029ED3-A3BC-11D6-1EFD-3DCEBB86D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485BC7-F9B0-400E-3838-166441B34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2921A-A3C7-461E-B8E7-6D2B72B5D3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6764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95266-4E74-997D-F391-B998D9609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AAF85-54DF-E461-2D8E-74EE4B4666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3B0163-A613-6DB0-F95B-132909D52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C165EB-F9CA-DB7F-F737-C9D56297B8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AC9BE8-9A33-0513-8F8A-3F3C035786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FDB1D4-CD1A-8525-9911-421AE3A49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D7418-909B-4DC5-B991-1D16C219616C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309F19-4F79-0B84-BE26-96835A63C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FCC9A1-E4FF-1A6A-7B2D-4580FF8A0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2921A-A3C7-461E-B8E7-6D2B72B5D3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963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F0847-AD3D-5F4E-CDD4-6BC13503F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E37E30-8756-B422-4D5E-A691D51C9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D7418-909B-4DC5-B991-1D16C219616C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1B05BA-0807-D8BD-6B15-43B03A182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BC6CE6-67D3-ED80-E5B5-8117A93D2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2921A-A3C7-461E-B8E7-6D2B72B5D3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6449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C0233C-2F68-0137-1781-0274C7B5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D7418-909B-4DC5-B991-1D16C219616C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FF6D25-CDF5-4839-48FB-DD6344F14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5DB228-4386-3DF9-934C-A075ADD14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2921A-A3C7-461E-B8E7-6D2B72B5D3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2164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6FC7D-8F32-C79B-B441-3E56C3C8E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CB470-9D52-80A1-5644-A46F1064D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E744F4-BF71-265A-5BD9-1B8B4C51E2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970377-74CE-7364-5648-E0F93157E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D7418-909B-4DC5-B991-1D16C219616C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88EEB9-A12A-DF99-F014-3BBD403DD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380453-CD19-9435-D972-C838B5CB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2921A-A3C7-461E-B8E7-6D2B72B5D3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1051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B873B-E176-AACC-E953-AB7C8A2A8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F95949-BA83-BF1F-6F6B-C21034A8C1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FF98EE-DFB0-CF5E-F6DC-4BD5CF32FF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4C8346-9F74-E59A-62B0-A9B20F2C1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D7418-909B-4DC5-B991-1D16C219616C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24BED0-1733-1F31-099C-44648A8D4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32AAFB-7F0A-5891-D185-BA650F714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2921A-A3C7-461E-B8E7-6D2B72B5D3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4788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CAEC2-99BC-164A-1FFB-9260D934C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7E3485-6DD6-EC1D-93A2-76A450E922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61439-5DE3-1F47-AE25-8DB6778AA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D7418-909B-4DC5-B991-1D16C219616C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5B3498-0828-6ED8-4A88-DFA22DA7C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27EF-8110-15BD-4612-39C93E2CB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2921A-A3C7-461E-B8E7-6D2B72B5D3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3720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DB0FE4-B6B9-0B0A-4451-4D2AD37120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0C3B78-0783-202B-41C8-70E5C48E95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53ACD0-A2F3-403A-6521-44D00A7DE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D7418-909B-4DC5-B991-1D16C219616C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AAE79C-A1BF-3E29-F0AE-EBB3C6562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05187C-1507-A7DE-9698-23C501D78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2921A-A3C7-461E-B8E7-6D2B72B5D3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6969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9C79EB-91D0-3640-B5A9-EEE1E6D3F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93E659-71EE-F5D9-9A76-18DE7EDFF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0469C3-B300-11CA-F8DB-99440C1203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6D7418-909B-4DC5-B991-1D16C219616C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85B59-2E98-0D72-5A87-95DDEBF100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050D4-D46A-D7DA-11EF-2F7E34748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02921A-A3C7-461E-B8E7-6D2B72B5D3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2399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12.emf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png"/><Relationship Id="rId7" Type="http://schemas.openxmlformats.org/officeDocument/2006/relationships/image" Target="../media/image24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emf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8EEE235-723B-24EA-1554-C44B2BF1B3C7}"/>
              </a:ext>
            </a:extLst>
          </p:cNvPr>
          <p:cNvSpPr txBox="1"/>
          <p:nvPr/>
        </p:nvSpPr>
        <p:spPr>
          <a:xfrm>
            <a:off x="2226924" y="195477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SOLVING LINEAR SYSTEMS – ELIMINATION METHOD - part 2</a:t>
            </a:r>
            <a:endParaRPr lang="en-CA" sz="11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73CB98-7B97-9E5E-92E2-502828A149A7}"/>
              </a:ext>
            </a:extLst>
          </p:cNvPr>
          <p:cNvSpPr txBox="1"/>
          <p:nvPr/>
        </p:nvSpPr>
        <p:spPr>
          <a:xfrm>
            <a:off x="89897" y="653283"/>
            <a:ext cx="114993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you have a linear system, you can solve it by adding or subtracting the equations in order to eliminate a variable.</a:t>
            </a:r>
            <a:endParaRPr lang="en-CA" sz="14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BUT…what happens when the coefficients are NOT THE SAME????</a:t>
            </a:r>
            <a:endParaRPr lang="en-CA" sz="14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B7AAF-3174-3E59-AB2C-FD7664CEED50}"/>
              </a:ext>
            </a:extLst>
          </p:cNvPr>
          <p:cNvSpPr txBox="1"/>
          <p:nvPr/>
        </p:nvSpPr>
        <p:spPr>
          <a:xfrm>
            <a:off x="1457645" y="1873526"/>
            <a:ext cx="1048991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Steps: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	1)   Choose the equation with only an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(coefficient of 1) and multiply</a:t>
            </a:r>
            <a:endParaRPr lang="en-CA" sz="14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it by a number to create a term that is the same as in the other equation.</a:t>
            </a:r>
            <a:endParaRPr lang="en-CA" sz="14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	</a:t>
            </a:r>
          </a:p>
          <a:p>
            <a:pPr indent="457200">
              <a:buNone/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  Add or subtract the two equations so that you eliminate either of </a:t>
            </a:r>
            <a:endParaRPr lang="en-CA" sz="14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457200"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variables “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or “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  <a:endParaRPr lang="en-CA" sz="14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	</a:t>
            </a:r>
          </a:p>
          <a:p>
            <a:pPr marL="457200">
              <a:buNone/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   Find the solution for one variable.</a:t>
            </a:r>
            <a:endParaRPr lang="en-CA" sz="14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	</a:t>
            </a:r>
          </a:p>
          <a:p>
            <a:pPr indent="457200">
              <a:buNone/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4)   Substitute the solution into either of the original equations and solve</a:t>
            </a:r>
            <a:endParaRPr lang="en-CA" sz="14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457200"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the other variable.</a:t>
            </a:r>
            <a:endParaRPr lang="en-CA" sz="14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/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	 </a:t>
            </a:r>
          </a:p>
          <a:p>
            <a:pPr indent="457200"/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5)   Write a concluding statement "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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solution is (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)."</a:t>
            </a:r>
            <a:endParaRPr lang="en-CA" sz="14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125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52524C6-7F34-E08A-4AA4-0792D4E4B3DD}"/>
              </a:ext>
            </a:extLst>
          </p:cNvPr>
          <p:cNvSpPr txBox="1"/>
          <p:nvPr/>
        </p:nvSpPr>
        <p:spPr>
          <a:xfrm>
            <a:off x="706348" y="488493"/>
            <a:ext cx="60977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1.	Solve:	 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+ 3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11   </a:t>
            </a:r>
            <a:endParaRPr lang="en-CA" sz="14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457200"/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	3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+ 2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19   </a:t>
            </a:r>
            <a:endParaRPr lang="en-CA" sz="14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8992498-17F9-9894-23B8-A4EFA67ED48F}"/>
                  </a:ext>
                </a:extLst>
              </p:cNvPr>
              <p:cNvSpPr txBox="1"/>
              <p:nvPr/>
            </p:nvSpPr>
            <p:spPr>
              <a:xfrm>
                <a:off x="277403" y="1541392"/>
                <a:ext cx="184164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=11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8992498-17F9-9894-23B8-A4EFA67ED4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403" y="1541392"/>
                <a:ext cx="1841642" cy="369332"/>
              </a:xfrm>
              <a:prstGeom prst="rect">
                <a:avLst/>
              </a:prstGeom>
              <a:blipFill>
                <a:blip r:embed="rId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41C0E5C-4618-8C34-499F-FD0895B3B830}"/>
                  </a:ext>
                </a:extLst>
              </p:cNvPr>
              <p:cNvSpPr txBox="1"/>
              <p:nvPr/>
            </p:nvSpPr>
            <p:spPr>
              <a:xfrm>
                <a:off x="2578813" y="1541392"/>
                <a:ext cx="193411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=33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41C0E5C-4618-8C34-499F-FD0895B3B8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8813" y="1541392"/>
                <a:ext cx="1934110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6F27F8A-9696-AADF-6679-200CC8BCF8B4}"/>
                  </a:ext>
                </a:extLst>
              </p:cNvPr>
              <p:cNvSpPr txBox="1"/>
              <p:nvPr/>
            </p:nvSpPr>
            <p:spPr>
              <a:xfrm>
                <a:off x="2738062" y="1968777"/>
                <a:ext cx="161561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=19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6F27F8A-9696-AADF-6679-200CC8BCF8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8062" y="1968777"/>
                <a:ext cx="1615611" cy="369332"/>
              </a:xfrm>
              <a:prstGeom prst="rect">
                <a:avLst/>
              </a:prstGeom>
              <a:blipFill>
                <a:blip r:embed="rId4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4025C719-27D2-760E-168B-EB75300133EA}"/>
              </a:ext>
            </a:extLst>
          </p:cNvPr>
          <p:cNvSpPr txBox="1"/>
          <p:nvPr/>
        </p:nvSpPr>
        <p:spPr>
          <a:xfrm>
            <a:off x="42285" y="2153443"/>
            <a:ext cx="25365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Both values are positive</a:t>
            </a:r>
          </a:p>
          <a:p>
            <a:r>
              <a:rPr lang="en-US" dirty="0"/>
              <a:t>so, use subtraction </a:t>
            </a:r>
          </a:p>
          <a:p>
            <a:r>
              <a:rPr lang="en-US" dirty="0"/>
              <a:t>to eliminate </a:t>
            </a:r>
            <a:r>
              <a:rPr lang="en-US" b="1" i="1" dirty="0"/>
              <a:t>x</a:t>
            </a:r>
            <a:endParaRPr lang="en-CA" b="1" i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CE28650-853F-B856-D8BD-53CF70B798EC}"/>
              </a:ext>
            </a:extLst>
          </p:cNvPr>
          <p:cNvSpPr/>
          <p:nvPr/>
        </p:nvSpPr>
        <p:spPr>
          <a:xfrm>
            <a:off x="2712358" y="1500026"/>
            <a:ext cx="480318" cy="821395"/>
          </a:xfrm>
          <a:prstGeom prst="rect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C467FEE-B2E2-6236-8B58-C287F7770715}"/>
              </a:ext>
            </a:extLst>
          </p:cNvPr>
          <p:cNvCxnSpPr/>
          <p:nvPr/>
        </p:nvCxnSpPr>
        <p:spPr>
          <a:xfrm>
            <a:off x="2465586" y="1952607"/>
            <a:ext cx="277402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DDCA882-B863-A6AB-5832-1B7D736DFA8F}"/>
                  </a:ext>
                </a:extLst>
              </p:cNvPr>
              <p:cNvSpPr txBox="1"/>
              <p:nvPr/>
            </p:nvSpPr>
            <p:spPr>
              <a:xfrm>
                <a:off x="2738062" y="2358657"/>
                <a:ext cx="173227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DDCA882-B863-A6AB-5832-1B7D736DFA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8062" y="2358657"/>
                <a:ext cx="1732276" cy="369332"/>
              </a:xfrm>
              <a:prstGeom prst="rect">
                <a:avLst/>
              </a:prstGeom>
              <a:blipFill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49DB997-DC38-484A-99E7-3165852AFC7E}"/>
                  </a:ext>
                </a:extLst>
              </p:cNvPr>
              <p:cNvSpPr txBox="1"/>
              <p:nvPr/>
            </p:nvSpPr>
            <p:spPr>
              <a:xfrm>
                <a:off x="3085540" y="2806590"/>
                <a:ext cx="133932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49DB997-DC38-484A-99E7-3165852AFC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5540" y="2806590"/>
                <a:ext cx="1339327" cy="369332"/>
              </a:xfrm>
              <a:prstGeom prst="rect">
                <a:avLst/>
              </a:prstGeom>
              <a:blipFill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086D992-D38C-41E6-0523-B3CC34CA049D}"/>
                  </a:ext>
                </a:extLst>
              </p:cNvPr>
              <p:cNvSpPr txBox="1"/>
              <p:nvPr/>
            </p:nvSpPr>
            <p:spPr>
              <a:xfrm>
                <a:off x="3230768" y="3210303"/>
                <a:ext cx="104887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086D992-D38C-41E6-0523-B3CC34CA04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0768" y="3210303"/>
                <a:ext cx="1048870" cy="369332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D926F976-554C-4EF4-2081-039EE7AD4935}"/>
              </a:ext>
            </a:extLst>
          </p:cNvPr>
          <p:cNvSpPr txBox="1"/>
          <p:nvPr/>
        </p:nvSpPr>
        <p:spPr>
          <a:xfrm>
            <a:off x="255010" y="3781228"/>
            <a:ext cx="13371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Solve for x :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FBEDB58-E281-CF3A-6235-3829502D5E62}"/>
                  </a:ext>
                </a:extLst>
              </p:cNvPr>
              <p:cNvSpPr txBox="1"/>
              <p:nvPr/>
            </p:nvSpPr>
            <p:spPr>
              <a:xfrm>
                <a:off x="277403" y="4258242"/>
                <a:ext cx="145954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FBEDB58-E281-CF3A-6235-3829502D5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403" y="4258242"/>
                <a:ext cx="1459542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9B5D3C6-C5E8-4DD5-F7BE-8F9D3625D4DC}"/>
                  </a:ext>
                </a:extLst>
              </p:cNvPr>
              <p:cNvSpPr txBox="1"/>
              <p:nvPr/>
            </p:nvSpPr>
            <p:spPr>
              <a:xfrm>
                <a:off x="64131" y="4668818"/>
                <a:ext cx="167281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+3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=11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9B5D3C6-C5E8-4DD5-F7BE-8F9D3625D4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31" y="4668818"/>
                <a:ext cx="1672814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F614059-8168-D1C8-522F-C036BC986185}"/>
                  </a:ext>
                </a:extLst>
              </p:cNvPr>
              <p:cNvSpPr txBox="1"/>
              <p:nvPr/>
            </p:nvSpPr>
            <p:spPr>
              <a:xfrm>
                <a:off x="770893" y="5079394"/>
                <a:ext cx="133932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=11−6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F614059-8168-D1C8-522F-C036BC9861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893" y="5079394"/>
                <a:ext cx="1339327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4C5667D-1104-576E-A789-278521AE6484}"/>
                  </a:ext>
                </a:extLst>
              </p:cNvPr>
              <p:cNvSpPr txBox="1"/>
              <p:nvPr/>
            </p:nvSpPr>
            <p:spPr>
              <a:xfrm>
                <a:off x="587727" y="5482743"/>
                <a:ext cx="122099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4C5667D-1104-576E-A789-278521AE6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727" y="5482743"/>
                <a:ext cx="1220993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4F7FD1BA-7FE0-519F-9CED-376C22EA3070}"/>
              </a:ext>
            </a:extLst>
          </p:cNvPr>
          <p:cNvSpPr txBox="1"/>
          <p:nvPr/>
        </p:nvSpPr>
        <p:spPr>
          <a:xfrm>
            <a:off x="2110220" y="5482743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POI is</a:t>
            </a:r>
            <a:endParaRPr lang="en-CA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39EB3195-4BDF-48B0-EE50-C9B1DBF47BF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95143" y="5441288"/>
            <a:ext cx="796806" cy="45224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8EDC203-DE61-EA00-EA70-E617CA81394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72691" y="462411"/>
            <a:ext cx="6675767" cy="5680132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6C8CA4B6-2A5F-CD6F-9F03-4F6693032527}"/>
              </a:ext>
            </a:extLst>
          </p:cNvPr>
          <p:cNvSpPr txBox="1"/>
          <p:nvPr/>
        </p:nvSpPr>
        <p:spPr>
          <a:xfrm>
            <a:off x="329089" y="912133"/>
            <a:ext cx="1440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multiply by 3</a:t>
            </a:r>
            <a:endParaRPr lang="en-CA" dirty="0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BBA1F24-C84A-B99D-ADB0-1112B65796AB}"/>
              </a:ext>
            </a:extLst>
          </p:cNvPr>
          <p:cNvCxnSpPr>
            <a:stCxn id="36" idx="3"/>
          </p:cNvCxnSpPr>
          <p:nvPr/>
        </p:nvCxnSpPr>
        <p:spPr>
          <a:xfrm flipV="1">
            <a:off x="1769868" y="729465"/>
            <a:ext cx="942490" cy="3673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7057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2" grpId="0"/>
      <p:bldP spid="12" grpId="1"/>
      <p:bldP spid="13" grpId="0" animBg="1"/>
      <p:bldP spid="13" grpId="1" animBg="1"/>
      <p:bldP spid="16" grpId="0"/>
      <p:bldP spid="18" grpId="0"/>
      <p:bldP spid="20" grpId="0"/>
      <p:bldP spid="22" grpId="0"/>
      <p:bldP spid="24" grpId="0"/>
      <p:bldP spid="26" grpId="0"/>
      <p:bldP spid="28" grpId="0"/>
      <p:bldP spid="30" grpId="0"/>
      <p:bldP spid="31" grpId="0"/>
      <p:bldP spid="36" grpId="0"/>
      <p:bldP spid="3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23F89F1-9252-10CE-7323-22A4F24CC18E}"/>
              </a:ext>
            </a:extLst>
          </p:cNvPr>
          <p:cNvSpPr txBox="1"/>
          <p:nvPr/>
        </p:nvSpPr>
        <p:spPr>
          <a:xfrm>
            <a:off x="706349" y="411235"/>
            <a:ext cx="32697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2.	Solve: 	3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4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16   </a:t>
            </a:r>
            <a:endParaRPr lang="en-CA" sz="18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32D01D-68E9-F037-C278-930DA67238F6}"/>
              </a:ext>
            </a:extLst>
          </p:cNvPr>
          <p:cNvSpPr txBox="1"/>
          <p:nvPr/>
        </p:nvSpPr>
        <p:spPr>
          <a:xfrm>
            <a:off x="2586520" y="791110"/>
            <a:ext cx="13895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  7    </a:t>
            </a:r>
            <a:endParaRPr lang="en-CA" sz="18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5E15D8-E9B2-60E0-AD1A-DBD9B732B12A}"/>
              </a:ext>
            </a:extLst>
          </p:cNvPr>
          <p:cNvSpPr txBox="1"/>
          <p:nvPr/>
        </p:nvSpPr>
        <p:spPr>
          <a:xfrm>
            <a:off x="706349" y="1261454"/>
            <a:ext cx="1440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multiply by 4</a:t>
            </a:r>
            <a:endParaRPr lang="en-CA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C0890F7-90C6-68A6-FEE4-DF55BA4E4C96}"/>
              </a:ext>
            </a:extLst>
          </p:cNvPr>
          <p:cNvCxnSpPr>
            <a:stCxn id="6" idx="3"/>
          </p:cNvCxnSpPr>
          <p:nvPr/>
        </p:nvCxnSpPr>
        <p:spPr>
          <a:xfrm flipV="1">
            <a:off x="2147128" y="1078786"/>
            <a:ext cx="942490" cy="3673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85BE0A7-03D1-CA58-27DA-67D582588BCA}"/>
                  </a:ext>
                </a:extLst>
              </p:cNvPr>
              <p:cNvSpPr txBox="1"/>
              <p:nvPr/>
            </p:nvSpPr>
            <p:spPr>
              <a:xfrm>
                <a:off x="139986" y="1742341"/>
                <a:ext cx="180182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85BE0A7-03D1-CA58-27DA-67D582588B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986" y="1742341"/>
                <a:ext cx="1801829" cy="369332"/>
              </a:xfrm>
              <a:prstGeom prst="rect">
                <a:avLst/>
              </a:prstGeom>
              <a:blipFill>
                <a:blip r:embed="rId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423962B-9062-3052-CCE8-59DCEC40F38B}"/>
                  </a:ext>
                </a:extLst>
              </p:cNvPr>
              <p:cNvSpPr txBox="1"/>
              <p:nvPr/>
            </p:nvSpPr>
            <p:spPr>
              <a:xfrm>
                <a:off x="2257411" y="1273995"/>
                <a:ext cx="166441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423962B-9062-3052-CCE8-59DCEC40F3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411" y="1273995"/>
                <a:ext cx="1664413" cy="369332"/>
              </a:xfrm>
              <a:prstGeom prst="rect">
                <a:avLst/>
              </a:prstGeom>
              <a:blipFill>
                <a:blip r:embed="rId3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A8B77DE-9644-D0C5-325D-DCA7CD10481C}"/>
                  </a:ext>
                </a:extLst>
              </p:cNvPr>
              <p:cNvSpPr txBox="1"/>
              <p:nvPr/>
            </p:nvSpPr>
            <p:spPr>
              <a:xfrm>
                <a:off x="2236863" y="1733796"/>
                <a:ext cx="168496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=28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A8B77DE-9644-D0C5-325D-DCA7CD1048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6863" y="1733796"/>
                <a:ext cx="1684961" cy="369332"/>
              </a:xfrm>
              <a:prstGeom prst="rect">
                <a:avLst/>
              </a:prstGeom>
              <a:blipFill>
                <a:blip r:embed="rId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5098D634-8D9E-2B90-8828-0B66F888BBBF}"/>
              </a:ext>
            </a:extLst>
          </p:cNvPr>
          <p:cNvSpPr/>
          <p:nvPr/>
        </p:nvSpPr>
        <p:spPr>
          <a:xfrm>
            <a:off x="2719583" y="1346182"/>
            <a:ext cx="480318" cy="821395"/>
          </a:xfrm>
          <a:prstGeom prst="rect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8B08BD-A0C3-06AB-8529-3C00349ECE40}"/>
              </a:ext>
            </a:extLst>
          </p:cNvPr>
          <p:cNvSpPr txBox="1"/>
          <p:nvPr/>
        </p:nvSpPr>
        <p:spPr>
          <a:xfrm>
            <a:off x="81845" y="2505400"/>
            <a:ext cx="19707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Signs are different</a:t>
            </a:r>
          </a:p>
          <a:p>
            <a:r>
              <a:rPr lang="en-US" dirty="0"/>
              <a:t>so, use addition </a:t>
            </a:r>
          </a:p>
          <a:p>
            <a:r>
              <a:rPr lang="en-US" dirty="0"/>
              <a:t>to eliminate </a:t>
            </a:r>
            <a:r>
              <a:rPr lang="en-US" b="1" i="1" dirty="0"/>
              <a:t>y</a:t>
            </a:r>
            <a:endParaRPr lang="en-CA" b="1" i="1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93A4E22-11E6-7F7E-EA89-7B9F406E71A0}"/>
              </a:ext>
            </a:extLst>
          </p:cNvPr>
          <p:cNvCxnSpPr>
            <a:cxnSpLocks/>
          </p:cNvCxnSpPr>
          <p:nvPr/>
        </p:nvCxnSpPr>
        <p:spPr>
          <a:xfrm>
            <a:off x="2154144" y="1637034"/>
            <a:ext cx="207220" cy="0"/>
          </a:xfrm>
          <a:prstGeom prst="lin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DD6238B-625E-F2B5-1773-3E769AA3F039}"/>
              </a:ext>
            </a:extLst>
          </p:cNvPr>
          <p:cNvCxnSpPr>
            <a:cxnSpLocks/>
          </p:cNvCxnSpPr>
          <p:nvPr/>
        </p:nvCxnSpPr>
        <p:spPr>
          <a:xfrm flipV="1">
            <a:off x="2260844" y="1536427"/>
            <a:ext cx="0" cy="213799"/>
          </a:xfrm>
          <a:prstGeom prst="lin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10571C1-AC87-38E0-0300-E9B4C5054B3D}"/>
                  </a:ext>
                </a:extLst>
              </p:cNvPr>
              <p:cNvSpPr txBox="1"/>
              <p:nvPr/>
            </p:nvSpPr>
            <p:spPr>
              <a:xfrm>
                <a:off x="2291898" y="2136068"/>
                <a:ext cx="159543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11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+0=44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10571C1-AC87-38E0-0300-E9B4C5054B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1898" y="2136068"/>
                <a:ext cx="159543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E387805-D9E8-869A-3DDE-B9896DEA6328}"/>
                  </a:ext>
                </a:extLst>
              </p:cNvPr>
              <p:cNvSpPr txBox="1"/>
              <p:nvPr/>
            </p:nvSpPr>
            <p:spPr>
              <a:xfrm>
                <a:off x="2664566" y="2505400"/>
                <a:ext cx="123348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11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=44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E387805-D9E8-869A-3DDE-B9896DEA63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4566" y="2505400"/>
                <a:ext cx="1233487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62141DB-AECF-8E6D-5C39-24E0D2CAC9FE}"/>
                  </a:ext>
                </a:extLst>
              </p:cNvPr>
              <p:cNvSpPr txBox="1"/>
              <p:nvPr/>
            </p:nvSpPr>
            <p:spPr>
              <a:xfrm>
                <a:off x="2959742" y="2874732"/>
                <a:ext cx="74771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62141DB-AECF-8E6D-5C39-24E0D2CAC9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9742" y="2874732"/>
                <a:ext cx="747712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9B106AB9-A07D-C97A-F79D-7159AD5DE349}"/>
              </a:ext>
            </a:extLst>
          </p:cNvPr>
          <p:cNvSpPr txBox="1"/>
          <p:nvPr/>
        </p:nvSpPr>
        <p:spPr>
          <a:xfrm>
            <a:off x="255010" y="3781228"/>
            <a:ext cx="13371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Solve for y :</a:t>
            </a:r>
            <a:endParaRPr lang="en-CA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7B26333-3E66-D020-70F9-91F983EBB84A}"/>
              </a:ext>
            </a:extLst>
          </p:cNvPr>
          <p:cNvSpPr txBox="1"/>
          <p:nvPr/>
        </p:nvSpPr>
        <p:spPr>
          <a:xfrm>
            <a:off x="778264" y="4172767"/>
            <a:ext cx="13895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  7    </a:t>
            </a:r>
            <a:endParaRPr lang="en-CA" sz="18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EB011CE-7919-76DA-9626-8636D2D63EB3}"/>
                  </a:ext>
                </a:extLst>
              </p:cNvPr>
              <p:cNvSpPr txBox="1"/>
              <p:nvPr/>
            </p:nvSpPr>
            <p:spPr>
              <a:xfrm>
                <a:off x="542929" y="4525265"/>
                <a:ext cx="150971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EB011CE-7919-76DA-9626-8636D2D63E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929" y="4525265"/>
                <a:ext cx="1509712" cy="369332"/>
              </a:xfrm>
              <a:prstGeom prst="rect">
                <a:avLst/>
              </a:prstGeom>
              <a:blipFill>
                <a:blip r:embed="rId8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D86ED56-27B6-28DF-C27A-7379B1959FD2}"/>
                  </a:ext>
                </a:extLst>
              </p:cNvPr>
              <p:cNvSpPr txBox="1"/>
              <p:nvPr/>
            </p:nvSpPr>
            <p:spPr>
              <a:xfrm>
                <a:off x="1181100" y="4862715"/>
                <a:ext cx="133826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=7−8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D86ED56-27B6-28DF-C27A-7379B1959F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1100" y="4862715"/>
                <a:ext cx="1338262" cy="369332"/>
              </a:xfrm>
              <a:prstGeom prst="rect">
                <a:avLst/>
              </a:prstGeom>
              <a:blipFill>
                <a:blip r:embed="rId9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7CC3A0A-EA9E-8AAF-3B52-6457A7704197}"/>
                  </a:ext>
                </a:extLst>
              </p:cNvPr>
              <p:cNvSpPr txBox="1"/>
              <p:nvPr/>
            </p:nvSpPr>
            <p:spPr>
              <a:xfrm>
                <a:off x="1245548" y="5183331"/>
                <a:ext cx="92868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7CC3A0A-EA9E-8AAF-3B52-6457A77041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5548" y="5183331"/>
                <a:ext cx="928687" cy="369332"/>
              </a:xfrm>
              <a:prstGeom prst="rect">
                <a:avLst/>
              </a:prstGeom>
              <a:blipFill>
                <a:blip r:embed="rId10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493A7985-A12F-C545-27CB-10F3C9B4CAEE}"/>
              </a:ext>
            </a:extLst>
          </p:cNvPr>
          <p:cNvSpPr txBox="1"/>
          <p:nvPr/>
        </p:nvSpPr>
        <p:spPr>
          <a:xfrm>
            <a:off x="1388587" y="5688613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POI is</a:t>
            </a:r>
            <a:endParaRPr lang="en-CA" dirty="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E2529DE3-0C10-2786-5CB1-A9F41FF1818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74235" y="5731080"/>
            <a:ext cx="728437" cy="34766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B5CBFF4-BB7B-AE19-F41E-AFB296429F7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99592" y="1458661"/>
            <a:ext cx="6344535" cy="402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33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8" grpId="0"/>
      <p:bldP spid="8" grpId="1"/>
      <p:bldP spid="11" grpId="0"/>
      <p:bldP spid="13" grpId="0"/>
      <p:bldP spid="14" grpId="0" animBg="1"/>
      <p:bldP spid="14" grpId="1" animBg="1"/>
      <p:bldP spid="15" grpId="0"/>
      <p:bldP spid="15" grpId="1"/>
      <p:bldP spid="26" grpId="0"/>
      <p:bldP spid="28" grpId="0"/>
      <p:bldP spid="30" grpId="0"/>
      <p:bldP spid="31" grpId="0"/>
      <p:bldP spid="32" grpId="0"/>
      <p:bldP spid="34" grpId="0"/>
      <p:bldP spid="36" grpId="0"/>
      <p:bldP spid="38" grpId="0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A223810-62AA-C689-F2EB-7944462D594D}"/>
              </a:ext>
            </a:extLst>
          </p:cNvPr>
          <p:cNvSpPr txBox="1"/>
          <p:nvPr/>
        </p:nvSpPr>
        <p:spPr>
          <a:xfrm>
            <a:off x="276225" y="167759"/>
            <a:ext cx="1066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1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endParaRPr lang="en-CA" sz="14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06119F-AEE5-F9E9-C5A9-80FF7874CBC0}"/>
              </a:ext>
            </a:extLst>
          </p:cNvPr>
          <p:cNvSpPr txBox="1"/>
          <p:nvPr/>
        </p:nvSpPr>
        <p:spPr>
          <a:xfrm>
            <a:off x="1019175" y="537091"/>
            <a:ext cx="10210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A company hosted a winter holiday reception at a local banquet hall and served two different dinners.  There were 200 people who attended the function.</a:t>
            </a:r>
            <a:endParaRPr lang="en-CA" sz="18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D7E530-8C99-D7CF-8156-1DAB2EAB461D}"/>
              </a:ext>
            </a:extLst>
          </p:cNvPr>
          <p:cNvSpPr txBox="1"/>
          <p:nvPr/>
        </p:nvSpPr>
        <p:spPr>
          <a:xfrm>
            <a:off x="1019175" y="1372285"/>
            <a:ext cx="9944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Let </a:t>
            </a:r>
            <a:r>
              <a:rPr lang="en-US" sz="1800" i="1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 represent the # roast beef dinners and </a:t>
            </a:r>
            <a:r>
              <a:rPr lang="en-US" sz="1800" i="1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800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 represent the # of grilled chicken dinners.  </a:t>
            </a:r>
            <a:endParaRPr lang="en-CA" sz="18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80EE3-16CA-147A-FF0B-83840CF8EF9B}"/>
              </a:ext>
            </a:extLst>
          </p:cNvPr>
          <p:cNvSpPr txBox="1"/>
          <p:nvPr/>
        </p:nvSpPr>
        <p:spPr>
          <a:xfrm>
            <a:off x="2476500" y="1930480"/>
            <a:ext cx="477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This is represented by the equation:  </a:t>
            </a:r>
            <a:r>
              <a:rPr lang="en-US" sz="1800" b="1" i="1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b="1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1800" b="1" i="1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800" b="1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 = 200</a:t>
            </a:r>
            <a:endParaRPr lang="en-CA" sz="18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002DA3-00AA-5EEF-0E07-C7E9048E8894}"/>
              </a:ext>
            </a:extLst>
          </p:cNvPr>
          <p:cNvSpPr txBox="1"/>
          <p:nvPr/>
        </p:nvSpPr>
        <p:spPr>
          <a:xfrm>
            <a:off x="1019175" y="2493735"/>
            <a:ext cx="87344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The roast beef dinner cost $21 per plate and the grilled chicken dinner cost $15 per plate.  The dinner cost the company a total of $3720.</a:t>
            </a:r>
            <a:endParaRPr lang="en-CA" sz="18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A915DA-7284-C4EC-E85E-AD2CF8F2B0D7}"/>
              </a:ext>
            </a:extLst>
          </p:cNvPr>
          <p:cNvSpPr txBox="1"/>
          <p:nvPr/>
        </p:nvSpPr>
        <p:spPr>
          <a:xfrm>
            <a:off x="2476500" y="3333989"/>
            <a:ext cx="5419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This is represented by the equation: 21</a:t>
            </a:r>
            <a:r>
              <a:rPr lang="en-US" sz="1800" b="1" i="1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b="1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 + 15</a:t>
            </a:r>
            <a:r>
              <a:rPr lang="en-US" sz="1800" b="1" i="1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800" b="1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 =  3720</a:t>
            </a:r>
            <a:endParaRPr lang="en-CA" sz="18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CF2CE17-6795-1533-D663-E362AF9DAFB3}"/>
                  </a:ext>
                </a:extLst>
              </p:cNvPr>
              <p:cNvSpPr txBox="1"/>
              <p:nvPr/>
            </p:nvSpPr>
            <p:spPr>
              <a:xfrm>
                <a:off x="2600324" y="4092059"/>
                <a:ext cx="18954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15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=200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CF2CE17-6795-1533-D663-E362AF9DA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324" y="4092059"/>
                <a:ext cx="1895475" cy="369332"/>
              </a:xfrm>
              <a:prstGeom prst="rect">
                <a:avLst/>
              </a:prstGeom>
              <a:blipFill>
                <a:blip r:embed="rId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E7D5CFD-4F91-C399-6FF9-AEDA33E8515E}"/>
              </a:ext>
            </a:extLst>
          </p:cNvPr>
          <p:cNvCxnSpPr/>
          <p:nvPr/>
        </p:nvCxnSpPr>
        <p:spPr>
          <a:xfrm>
            <a:off x="4619625" y="4276725"/>
            <a:ext cx="676275" cy="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0B761A8-DAA4-BCD2-D54F-D43114BB8542}"/>
                  </a:ext>
                </a:extLst>
              </p:cNvPr>
              <p:cNvSpPr txBox="1"/>
              <p:nvPr/>
            </p:nvSpPr>
            <p:spPr>
              <a:xfrm>
                <a:off x="5991225" y="4092059"/>
                <a:ext cx="20574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+15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=3000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0B761A8-DAA4-BCD2-D54F-D43114BB8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1225" y="4092059"/>
                <a:ext cx="2057400" cy="369332"/>
              </a:xfrm>
              <a:prstGeom prst="rect">
                <a:avLst/>
              </a:prstGeom>
              <a:blipFill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CAAAE74-3396-07AB-F4A2-F96430B13643}"/>
                  </a:ext>
                </a:extLst>
              </p:cNvPr>
              <p:cNvSpPr txBox="1"/>
              <p:nvPr/>
            </p:nvSpPr>
            <p:spPr>
              <a:xfrm>
                <a:off x="5991224" y="4461391"/>
                <a:ext cx="20574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21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+15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=3720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CAAAE74-3396-07AB-F4A2-F96430B136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1224" y="4461391"/>
                <a:ext cx="2057401" cy="369332"/>
              </a:xfrm>
              <a:prstGeom prst="rect">
                <a:avLst/>
              </a:prstGeom>
              <a:blipFill>
                <a:blip r:embed="rId4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117D635-51D4-CBF5-D97D-DB93560753B3}"/>
                  </a:ext>
                </a:extLst>
              </p:cNvPr>
              <p:cNvSpPr txBox="1"/>
              <p:nvPr/>
            </p:nvSpPr>
            <p:spPr>
              <a:xfrm>
                <a:off x="6124575" y="4850129"/>
                <a:ext cx="192405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+0=−720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117D635-51D4-CBF5-D97D-DB93560753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575" y="4850129"/>
                <a:ext cx="192405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25DE799-414E-A732-25D9-539F25465E7C}"/>
              </a:ext>
            </a:extLst>
          </p:cNvPr>
          <p:cNvCxnSpPr/>
          <p:nvPr/>
        </p:nvCxnSpPr>
        <p:spPr>
          <a:xfrm>
            <a:off x="5810249" y="4461391"/>
            <a:ext cx="180975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1086AFB-E373-0C08-1828-DCB4965827E6}"/>
                  </a:ext>
                </a:extLst>
              </p:cNvPr>
              <p:cNvSpPr txBox="1"/>
              <p:nvPr/>
            </p:nvSpPr>
            <p:spPr>
              <a:xfrm>
                <a:off x="6648450" y="5228718"/>
                <a:ext cx="12477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=720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1086AFB-E373-0C08-1828-DCB4965827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8450" y="5228718"/>
                <a:ext cx="124777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8D8BDF5-BA62-EEF1-8A07-45335EDC7B2D}"/>
                  </a:ext>
                </a:extLst>
              </p:cNvPr>
              <p:cNvSpPr txBox="1"/>
              <p:nvPr/>
            </p:nvSpPr>
            <p:spPr>
              <a:xfrm>
                <a:off x="6800850" y="5622666"/>
                <a:ext cx="10953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=120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8D8BDF5-BA62-EEF1-8A07-45335EDC7B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0850" y="5622666"/>
                <a:ext cx="109537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654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5" grpId="0"/>
      <p:bldP spid="17" grpId="0"/>
      <p:bldP spid="21" grpId="0"/>
      <p:bldP spid="23" grpId="0"/>
      <p:bldP spid="25" grpId="0"/>
      <p:bldP spid="29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D4A1E-5DB2-E98E-1135-3E12257E6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6F87A6F-E254-2B32-CE41-BB6458452B1A}"/>
              </a:ext>
            </a:extLst>
          </p:cNvPr>
          <p:cNvSpPr txBox="1"/>
          <p:nvPr/>
        </p:nvSpPr>
        <p:spPr>
          <a:xfrm>
            <a:off x="2381250" y="587455"/>
            <a:ext cx="13620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i="1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b="1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1800" b="1" i="1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800" b="1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 = 200</a:t>
            </a:r>
            <a:endParaRPr lang="en-CA" sz="18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B402D1-03B5-B949-B388-BB64FD73621C}"/>
              </a:ext>
            </a:extLst>
          </p:cNvPr>
          <p:cNvSpPr txBox="1"/>
          <p:nvPr/>
        </p:nvSpPr>
        <p:spPr>
          <a:xfrm>
            <a:off x="1819275" y="1067039"/>
            <a:ext cx="2143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sz="1800" b="1" i="1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b="1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 + 15</a:t>
            </a:r>
            <a:r>
              <a:rPr lang="en-US" sz="1800" b="1" i="1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800" b="1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 =  3720</a:t>
            </a:r>
            <a:endParaRPr lang="en-CA" sz="18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EBE988A-B104-A6CF-CB4D-27CC18FA93E2}"/>
                  </a:ext>
                </a:extLst>
              </p:cNvPr>
              <p:cNvSpPr txBox="1"/>
              <p:nvPr/>
            </p:nvSpPr>
            <p:spPr>
              <a:xfrm>
                <a:off x="2647949" y="1650741"/>
                <a:ext cx="10953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=120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EBE988A-B104-A6CF-CB4D-27CC18FA9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949" y="1650741"/>
                <a:ext cx="1095375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6434FFE1-31AA-E404-E99F-66B26922032E}"/>
              </a:ext>
            </a:extLst>
          </p:cNvPr>
          <p:cNvSpPr txBox="1"/>
          <p:nvPr/>
        </p:nvSpPr>
        <p:spPr>
          <a:xfrm>
            <a:off x="1352550" y="2543175"/>
            <a:ext cx="1312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Solve for </a:t>
            </a:r>
            <a:r>
              <a:rPr lang="en-US" b="1" i="1" dirty="0"/>
              <a:t>y </a:t>
            </a:r>
            <a:r>
              <a:rPr lang="en-US" dirty="0"/>
              <a:t>:</a:t>
            </a:r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A67A65-3872-CE2D-5D2F-9D794A3B796B}"/>
              </a:ext>
            </a:extLst>
          </p:cNvPr>
          <p:cNvSpPr txBox="1"/>
          <p:nvPr/>
        </p:nvSpPr>
        <p:spPr>
          <a:xfrm>
            <a:off x="1347787" y="3066277"/>
            <a:ext cx="13620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i="1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b="1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1800" b="1" i="1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800" b="1" dirty="0">
                <a:effectLst/>
                <a:latin typeface="Wrangler"/>
                <a:ea typeface="Times New Roman" panose="02020603050405020304" pitchFamily="18" charset="0"/>
                <a:cs typeface="Times New Roman" panose="02020603050405020304" pitchFamily="18" charset="0"/>
              </a:rPr>
              <a:t> = 200</a:t>
            </a:r>
            <a:endParaRPr lang="en-CA" sz="18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9D6FB1A-5AC9-0262-2837-F716CDB7DB8E}"/>
                  </a:ext>
                </a:extLst>
              </p:cNvPr>
              <p:cNvSpPr txBox="1"/>
              <p:nvPr/>
            </p:nvSpPr>
            <p:spPr>
              <a:xfrm>
                <a:off x="1080259" y="3520559"/>
                <a:ext cx="18573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120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=200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9D6FB1A-5AC9-0262-2837-F716CDB7DB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259" y="3520559"/>
                <a:ext cx="1857375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7EBED86-0CD0-62ED-F2F7-B65D55DC661B}"/>
                  </a:ext>
                </a:extLst>
              </p:cNvPr>
              <p:cNvSpPr txBox="1"/>
              <p:nvPr/>
            </p:nvSpPr>
            <p:spPr>
              <a:xfrm>
                <a:off x="1795461" y="3889891"/>
                <a:ext cx="17049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=200−120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7EBED86-0CD0-62ED-F2F7-B65D55DC66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461" y="3889891"/>
                <a:ext cx="1704975" cy="369332"/>
              </a:xfrm>
              <a:prstGeom prst="rect">
                <a:avLst/>
              </a:prstGeom>
              <a:blipFill>
                <a:blip r:embed="rId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A0EC582-39AA-E44E-AFF3-2D1E91A42F30}"/>
                  </a:ext>
                </a:extLst>
              </p:cNvPr>
              <p:cNvSpPr txBox="1"/>
              <p:nvPr/>
            </p:nvSpPr>
            <p:spPr>
              <a:xfrm>
                <a:off x="1795461" y="4270296"/>
                <a:ext cx="9429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=80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A0EC582-39AA-E44E-AFF3-2D1E91A42F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461" y="4270296"/>
                <a:ext cx="942975" cy="369332"/>
              </a:xfrm>
              <a:prstGeom prst="rect">
                <a:avLst/>
              </a:prstGeom>
              <a:blipFill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EF68D9E7-3AD6-0A81-0CA5-62793CE552AB}"/>
              </a:ext>
            </a:extLst>
          </p:cNvPr>
          <p:cNvSpPr txBox="1"/>
          <p:nvPr/>
        </p:nvSpPr>
        <p:spPr>
          <a:xfrm>
            <a:off x="1508407" y="4936095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POI is</a:t>
            </a:r>
            <a:endParaRPr lang="en-CA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547B1F2-77F5-D65A-F54F-76226EBCC2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6948" y="4936095"/>
            <a:ext cx="1002473" cy="36933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51AAD0B-D7B0-8FCC-1C15-11AD5910368D}"/>
              </a:ext>
            </a:extLst>
          </p:cNvPr>
          <p:cNvSpPr txBox="1"/>
          <p:nvPr/>
        </p:nvSpPr>
        <p:spPr>
          <a:xfrm>
            <a:off x="659188" y="5390377"/>
            <a:ext cx="6606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At the dinner, 120 roast beef and 80 chicken dinners were served.</a:t>
            </a:r>
            <a:endParaRPr lang="en-CA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9E7CC79-E319-C725-3352-66BF4C937F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800" y="5350133"/>
            <a:ext cx="433388" cy="40449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DE5EB2BE-AC46-0A96-285A-A39D760365B6}"/>
              </a:ext>
            </a:extLst>
          </p:cNvPr>
          <p:cNvSpPr txBox="1"/>
          <p:nvPr/>
        </p:nvSpPr>
        <p:spPr>
          <a:xfrm>
            <a:off x="60486" y="109925"/>
            <a:ext cx="232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…from previous slide.</a:t>
            </a:r>
            <a:endParaRPr lang="en-CA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4FFF738-AA30-A3A6-6432-8A8BB0FB92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9533" y="307601"/>
            <a:ext cx="6372819" cy="484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17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8" grpId="0"/>
      <p:bldP spid="11" grpId="0"/>
      <p:bldP spid="14" grpId="0"/>
      <p:bldP spid="16" grpId="0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525</Words>
  <Application>Microsoft Office PowerPoint</Application>
  <PresentationFormat>Widescreen</PresentationFormat>
  <Paragraphs>74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Cambria Math</vt:lpstr>
      <vt:lpstr>Times New Roman</vt:lpstr>
      <vt:lpstr>Wrangler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Wright</dc:creator>
  <cp:lastModifiedBy>James Wright</cp:lastModifiedBy>
  <cp:revision>12</cp:revision>
  <dcterms:created xsi:type="dcterms:W3CDTF">2025-04-07T22:53:35Z</dcterms:created>
  <dcterms:modified xsi:type="dcterms:W3CDTF">2025-04-20T14:36:29Z</dcterms:modified>
</cp:coreProperties>
</file>