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11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15894-7530-7241-D8B4-7EED4DE904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696698-CDB3-ACA1-F052-EA2B135DC9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9EFB4A-19AF-3849-DF2B-C5DC59AF8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49C5C-3E21-4173-905F-68FB63DE6373}" type="datetimeFigureOut">
              <a:rPr lang="en-CA" smtClean="0"/>
              <a:t>2025-04-19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7BED65-DAA4-3FAC-A521-93D3DC7B8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25CCDC-E4AB-32BB-4BC9-BD67206CD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FC7B6-5EB5-49A5-8628-3667CBFE53B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457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FCC83-9562-51D2-9C5A-4D9BD74B1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1E44A4-8AE7-F650-EDFF-F971E3C53E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A3B4AE-8769-BE8F-EC55-C4906A421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49C5C-3E21-4173-905F-68FB63DE6373}" type="datetimeFigureOut">
              <a:rPr lang="en-CA" smtClean="0"/>
              <a:t>2025-04-19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8D1DB7-6130-6563-434D-936B4106B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DDC4C-DBCB-A551-4F32-229787E62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FC7B6-5EB5-49A5-8628-3667CBFE53B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3664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75CA9-1835-6933-B624-9F5EE0A6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D84D6F-CBBE-4AE1-F8D4-C193CEDF82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C87277-0432-3039-1CD8-93B24B86F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49C5C-3E21-4173-905F-68FB63DE6373}" type="datetimeFigureOut">
              <a:rPr lang="en-CA" smtClean="0"/>
              <a:t>2025-04-19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27ED07-5756-438A-DCB3-FCFB118DD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E33B90-5CCD-DA41-4D00-5EB960562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FC7B6-5EB5-49A5-8628-3667CBFE53B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38159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0A299-C536-2689-CE12-AEE29F0BC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630EC-6F4B-B16D-80E2-63C33B20E8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4530D4-AB5D-7C79-467E-9A4E426704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B2398C-CA63-D1E0-FB75-1A6EB3411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49C5C-3E21-4173-905F-68FB63DE6373}" type="datetimeFigureOut">
              <a:rPr lang="en-CA" smtClean="0"/>
              <a:t>2025-04-19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2F5B1F-82FA-5100-3135-D5794D0B1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9B7BD9-F2EC-2004-BE6D-EDF421149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FC7B6-5EB5-49A5-8628-3667CBFE53B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25394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39B11-725A-E1C5-9946-6542DA301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DE3657-A6CA-6B95-5A24-7D70AA967C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53CF66-3B7E-B1D9-D896-F54A4BC8AD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653C83-1122-1BD3-8FA4-105A6036A7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B2226E-55FF-E0CA-7AB6-766DE2B648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610A4C-214E-295F-7FEC-F2AFE4961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49C5C-3E21-4173-905F-68FB63DE6373}" type="datetimeFigureOut">
              <a:rPr lang="en-CA" smtClean="0"/>
              <a:t>2025-04-19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77E6B8-46EB-4B2B-431D-2ABCBEDE6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7639A6-C77E-0145-C36D-4BE2A8208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FC7B6-5EB5-49A5-8628-3667CBFE53B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1757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9B62F-C0AB-94A8-24E6-54F50FE60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7569D1-8A71-BDA9-641F-9863EDF15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49C5C-3E21-4173-905F-68FB63DE6373}" type="datetimeFigureOut">
              <a:rPr lang="en-CA" smtClean="0"/>
              <a:t>2025-04-19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066966-2C1C-4746-39EB-3887D656F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7AD84E-E1DC-3D8C-4429-8489E8B14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FC7B6-5EB5-49A5-8628-3667CBFE53B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4816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ADC6B8-6540-E785-CC4E-22F19B71B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49C5C-3E21-4173-905F-68FB63DE6373}" type="datetimeFigureOut">
              <a:rPr lang="en-CA" smtClean="0"/>
              <a:t>2025-04-19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E8F4C1-AC54-97B3-A5FC-0672AF110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160C20-417E-F0FE-A447-66EE7A70B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FC7B6-5EB5-49A5-8628-3667CBFE53B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6079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6D8E2-AFA8-89E9-2EF3-98DC8DA20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3A60B-53E0-0F3A-3E12-E9FFE1F1D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20695F-059B-461D-8C93-19BB0C5FE4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78B3CC-EC6B-1681-E028-9A37A6D24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49C5C-3E21-4173-905F-68FB63DE6373}" type="datetimeFigureOut">
              <a:rPr lang="en-CA" smtClean="0"/>
              <a:t>2025-04-19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C51EB8-1627-AEA5-7BC4-DD745FDBC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C97B07-B2F6-9D52-7426-176C86A59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FC7B6-5EB5-49A5-8628-3667CBFE53B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5155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B0F47-8F65-0990-5D9B-CD773BD74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5309AB-76AC-EBC2-FCD6-F8C8D1CBD2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B41C97-34EB-EBCE-4D58-10C5BBD696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3E326B-67F8-AAF1-D016-EF81B9630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49C5C-3E21-4173-905F-68FB63DE6373}" type="datetimeFigureOut">
              <a:rPr lang="en-CA" smtClean="0"/>
              <a:t>2025-04-19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EF3807-9F7E-1363-2CB8-8014E6520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EE9E4E-E31B-25BA-E192-98F37A6C9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FC7B6-5EB5-49A5-8628-3667CBFE53B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9977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4DEDD-4E02-9199-794B-58F7907FD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05894C-E865-4C37-B6D7-E71B3A5A8B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B8C8DE-C46E-A9EF-72C0-2E496341E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49C5C-3E21-4173-905F-68FB63DE6373}" type="datetimeFigureOut">
              <a:rPr lang="en-CA" smtClean="0"/>
              <a:t>2025-04-19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6EE99A-B39D-B6CE-D2F7-CFD3EDD1F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75F138-79D4-2E6C-5662-5FFA84E0E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FC7B6-5EB5-49A5-8628-3667CBFE53B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834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61642C-10E1-E315-3045-AC0E5501CF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D1100F-5FD7-6D5A-56A2-E4CD5FC94A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6B5F3D-EC08-049C-F6C5-5731FB3E7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49C5C-3E21-4173-905F-68FB63DE6373}" type="datetimeFigureOut">
              <a:rPr lang="en-CA" smtClean="0"/>
              <a:t>2025-04-19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08F2C-5DEA-610D-BCDB-6D28CDF05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91F8C8-153B-0385-4647-2EFF3D8A6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FC7B6-5EB5-49A5-8628-3667CBFE53B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4398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6BD3C0-02AC-DF0C-345D-27BAE81A6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CCAAE3-CD6F-A70A-9CCA-9F51856F71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DE86B2-263E-FB5E-DB29-4CEAE32E43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D49C5C-3E21-4173-905F-68FB63DE6373}" type="datetimeFigureOut">
              <a:rPr lang="en-CA" smtClean="0"/>
              <a:t>2025-04-19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1AA892-F9DA-BE40-1B14-5B61652589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2D9B3E-0C87-DE5E-DADF-646A6D4C31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CFC7B6-5EB5-49A5-8628-3667CBFE53B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2842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emf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1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image" Target="../media/image18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29.png"/><Relationship Id="rId5" Type="http://schemas.openxmlformats.org/officeDocument/2006/relationships/image" Target="../media/image33.png"/><Relationship Id="rId10" Type="http://schemas.openxmlformats.org/officeDocument/2006/relationships/image" Target="../media/image28.emf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3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30.emf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5B2F0CB-5261-3E4E-9EA4-9DAF9233869B}"/>
              </a:ext>
            </a:extLst>
          </p:cNvPr>
          <p:cNvSpPr txBox="1"/>
          <p:nvPr/>
        </p:nvSpPr>
        <p:spPr>
          <a:xfrm>
            <a:off x="696074" y="154381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SOLVE LINEAR SYSTEMS USING ELIMINATION METHOD</a:t>
            </a:r>
            <a:endParaRPr lang="en-CA" sz="11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E37206-E1B2-F5CC-C64B-343A401C0090}"/>
              </a:ext>
            </a:extLst>
          </p:cNvPr>
          <p:cNvSpPr txBox="1"/>
          <p:nvPr/>
        </p:nvSpPr>
        <p:spPr>
          <a:xfrm>
            <a:off x="2709809" y="601509"/>
            <a:ext cx="60977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you have a linear system, you can solve it by adding or subtracting the equations in order to eliminate a variable.</a:t>
            </a:r>
            <a:endParaRPr lang="en-CA" sz="14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FCC573-9CEA-479C-59F6-352EAFFA3ABC}"/>
              </a:ext>
            </a:extLst>
          </p:cNvPr>
          <p:cNvSpPr txBox="1"/>
          <p:nvPr/>
        </p:nvSpPr>
        <p:spPr>
          <a:xfrm>
            <a:off x="1099334" y="2077262"/>
            <a:ext cx="8797247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Steps: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  Add or subtract the 2 equations so that you eliminate either of </a:t>
            </a:r>
            <a:endParaRPr lang="en-CA" sz="14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457200"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variables “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or “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  <a:p>
            <a:pPr marL="457200" indent="457200">
              <a:buNone/>
            </a:pPr>
            <a:endParaRPr lang="en-CA" sz="14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2)   Find the solution for one variable.</a:t>
            </a:r>
          </a:p>
          <a:p>
            <a:pPr marL="457200">
              <a:buNone/>
            </a:pPr>
            <a:endParaRPr lang="en-CA" sz="14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3)   Substitute the solution into either of the original equations and solve</a:t>
            </a:r>
            <a:endParaRPr lang="en-CA" sz="14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457200"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the other variable.</a:t>
            </a:r>
          </a:p>
          <a:p>
            <a:pPr marL="457200" indent="457200">
              <a:buNone/>
            </a:pPr>
            <a:endParaRPr lang="en-CA" sz="14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/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4)   Write a concluding statement:  </a:t>
            </a:r>
            <a:r>
              <a:rPr lang="en-US" sz="1800" dirty="0">
                <a:effectLst/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\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solution is (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CA" sz="14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136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9D8158C-BD41-3FA7-C1B8-DCA0545DBD72}"/>
              </a:ext>
            </a:extLst>
          </p:cNvPr>
          <p:cNvSpPr txBox="1"/>
          <p:nvPr/>
        </p:nvSpPr>
        <p:spPr>
          <a:xfrm>
            <a:off x="254285" y="226299"/>
            <a:ext cx="12149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Examples:</a:t>
            </a:r>
            <a:endParaRPr lang="en-CA" sz="14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184FFC-8031-2A5E-441A-27A7FBEEA85A}"/>
              </a:ext>
            </a:extLst>
          </p:cNvPr>
          <p:cNvSpPr txBox="1"/>
          <p:nvPr/>
        </p:nvSpPr>
        <p:spPr>
          <a:xfrm>
            <a:off x="737171" y="920007"/>
            <a:ext cx="40814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1.	Solve:	  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+ 5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2</a:t>
            </a:r>
            <a:endParaRPr lang="en-CA" sz="14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indent="457200"/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+ 3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-4</a:t>
            </a:r>
            <a:endParaRPr lang="en-CA" sz="14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3AC70AF-05FA-5ECA-992B-CFF697AD19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1513867"/>
              </p:ext>
            </p:extLst>
          </p:nvPr>
        </p:nvGraphicFramePr>
        <p:xfrm>
          <a:off x="943936" y="2501900"/>
          <a:ext cx="3874644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1548">
                  <a:extLst>
                    <a:ext uri="{9D8B030D-6E8A-4147-A177-3AD203B41FA5}">
                      <a16:colId xmlns:a16="http://schemas.microsoft.com/office/drawing/2014/main" val="2907066528"/>
                    </a:ext>
                  </a:extLst>
                </a:gridCol>
                <a:gridCol w="1291548">
                  <a:extLst>
                    <a:ext uri="{9D8B030D-6E8A-4147-A177-3AD203B41FA5}">
                      <a16:colId xmlns:a16="http://schemas.microsoft.com/office/drawing/2014/main" val="4097854176"/>
                    </a:ext>
                  </a:extLst>
                </a:gridCol>
                <a:gridCol w="1291548">
                  <a:extLst>
                    <a:ext uri="{9D8B030D-6E8A-4147-A177-3AD203B41FA5}">
                      <a16:colId xmlns:a16="http://schemas.microsoft.com/office/drawing/2014/main" val="84007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+ 5y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= 2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837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+ 3y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= -4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480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93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886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282954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D0173741-0D34-5332-13C9-AB2A4F4B87BA}"/>
              </a:ext>
            </a:extLst>
          </p:cNvPr>
          <p:cNvSpPr txBox="1"/>
          <p:nvPr/>
        </p:nvSpPr>
        <p:spPr>
          <a:xfrm>
            <a:off x="861744" y="1890714"/>
            <a:ext cx="40814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Add or subtract the equations to eliminate </a:t>
            </a:r>
            <a:b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one of the variables and then solve:</a:t>
            </a:r>
            <a:endParaRPr lang="en-CA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A0C8AD-5FD4-585B-0F49-5C100DC1D8F0}"/>
              </a:ext>
            </a:extLst>
          </p:cNvPr>
          <p:cNvSpPr txBox="1"/>
          <p:nvPr/>
        </p:nvSpPr>
        <p:spPr>
          <a:xfrm>
            <a:off x="861744" y="4705833"/>
            <a:ext cx="28780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Solve for the other variable: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DC8CCF0-6B85-1075-57FD-AC811FEB65D4}"/>
                  </a:ext>
                </a:extLst>
              </p:cNvPr>
              <p:cNvSpPr txBox="1"/>
              <p:nvPr/>
            </p:nvSpPr>
            <p:spPr>
              <a:xfrm>
                <a:off x="943936" y="5075165"/>
                <a:ext cx="177314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DC8CCF0-6B85-1075-57FD-AC811FEB65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936" y="5075165"/>
                <a:ext cx="1773146" cy="369332"/>
              </a:xfrm>
              <a:prstGeom prst="rect">
                <a:avLst/>
              </a:prstGeom>
              <a:blipFill>
                <a:blip r:embed="rId2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F228A32-EF64-0AAF-6C68-89F2655C7255}"/>
                  </a:ext>
                </a:extLst>
              </p:cNvPr>
              <p:cNvSpPr txBox="1"/>
              <p:nvPr/>
            </p:nvSpPr>
            <p:spPr>
              <a:xfrm>
                <a:off x="1101471" y="5424898"/>
                <a:ext cx="161561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+5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F228A32-EF64-0AAF-6C68-89F2655C72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471" y="5424898"/>
                <a:ext cx="1615611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76A1438-B35A-740D-96C2-0A498A96D18E}"/>
                  </a:ext>
                </a:extLst>
              </p:cNvPr>
              <p:cNvSpPr txBox="1"/>
              <p:nvPr/>
            </p:nvSpPr>
            <p:spPr>
              <a:xfrm>
                <a:off x="943936" y="5813829"/>
                <a:ext cx="144095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=−13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76A1438-B35A-740D-96C2-0A498A96D1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936" y="5813829"/>
                <a:ext cx="144095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FFF4F298-A200-2DE7-5575-2C6DA5186902}"/>
              </a:ext>
            </a:extLst>
          </p:cNvPr>
          <p:cNvSpPr txBox="1"/>
          <p:nvPr/>
        </p:nvSpPr>
        <p:spPr>
          <a:xfrm>
            <a:off x="3811712" y="5609564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POI is</a:t>
            </a:r>
            <a:endParaRPr lang="en-CA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382DDCF-5841-75CC-73AF-BED8DB1EA0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0253" y="5599101"/>
            <a:ext cx="966353" cy="39025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1991433-5188-A568-9820-C8053CE65F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4435" y="1243171"/>
            <a:ext cx="6903599" cy="364732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85E0311-7B95-D154-CD05-F9FB95587077}"/>
              </a:ext>
            </a:extLst>
          </p:cNvPr>
          <p:cNvSpPr txBox="1"/>
          <p:nvPr/>
        </p:nvSpPr>
        <p:spPr>
          <a:xfrm>
            <a:off x="153966" y="2697502"/>
            <a:ext cx="80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minus</a:t>
            </a:r>
            <a:endParaRPr lang="en-C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318AAC-A173-AEFB-DE6F-F8FD9219118A}"/>
              </a:ext>
            </a:extLst>
          </p:cNvPr>
          <p:cNvSpPr txBox="1"/>
          <p:nvPr/>
        </p:nvSpPr>
        <p:spPr>
          <a:xfrm>
            <a:off x="957391" y="3261906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  <a:endParaRPr lang="en-C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C4C710-9775-8F51-D869-86CDC1C138FD}"/>
              </a:ext>
            </a:extLst>
          </p:cNvPr>
          <p:cNvSpPr txBox="1"/>
          <p:nvPr/>
        </p:nvSpPr>
        <p:spPr>
          <a:xfrm>
            <a:off x="2300768" y="3244334"/>
            <a:ext cx="71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5y-3y</a:t>
            </a:r>
            <a:endParaRPr lang="en-C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282A53-754F-82EC-FCEB-55D88288376C}"/>
              </a:ext>
            </a:extLst>
          </p:cNvPr>
          <p:cNvSpPr txBox="1"/>
          <p:nvPr/>
        </p:nvSpPr>
        <p:spPr>
          <a:xfrm>
            <a:off x="3550199" y="3261906"/>
            <a:ext cx="893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 2-(-4)</a:t>
            </a:r>
            <a:endParaRPr lang="en-C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F1079D-2606-8ECD-0C6E-D5238A5B0CD9}"/>
              </a:ext>
            </a:extLst>
          </p:cNvPr>
          <p:cNvSpPr txBox="1"/>
          <p:nvPr/>
        </p:nvSpPr>
        <p:spPr>
          <a:xfrm>
            <a:off x="2304790" y="3613666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2y</a:t>
            </a:r>
            <a:endParaRPr lang="en-CA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F333C3-489A-5C73-ACD1-F0CD39CD12A8}"/>
              </a:ext>
            </a:extLst>
          </p:cNvPr>
          <p:cNvSpPr txBox="1"/>
          <p:nvPr/>
        </p:nvSpPr>
        <p:spPr>
          <a:xfrm>
            <a:off x="2366505" y="3951623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  <a:endParaRPr lang="en-CA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FA341B-D161-075F-24CA-6298EC7490F4}"/>
              </a:ext>
            </a:extLst>
          </p:cNvPr>
          <p:cNvSpPr txBox="1"/>
          <p:nvPr/>
        </p:nvSpPr>
        <p:spPr>
          <a:xfrm>
            <a:off x="3661635" y="3621439"/>
            <a:ext cx="478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 6</a:t>
            </a:r>
            <a:endParaRPr lang="en-CA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D5C2E5-5548-FA6E-EEAD-A2A24BE233C8}"/>
              </a:ext>
            </a:extLst>
          </p:cNvPr>
          <p:cNvSpPr txBox="1"/>
          <p:nvPr/>
        </p:nvSpPr>
        <p:spPr>
          <a:xfrm>
            <a:off x="3661635" y="3976969"/>
            <a:ext cx="478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 3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04032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4" grpId="0"/>
      <p:bldP spid="16" grpId="0"/>
      <p:bldP spid="17" grpId="0"/>
      <p:bldP spid="2" grpId="0"/>
      <p:bldP spid="4" grpId="0"/>
      <p:bldP spid="7" grpId="0"/>
      <p:bldP spid="9" grpId="0"/>
      <p:bldP spid="11" grpId="0"/>
      <p:bldP spid="13" grpId="0"/>
      <p:bldP spid="15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5D5D4-01AE-B54F-B7D5-919938CE4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3C20DFB-5B63-E227-2539-90603FDF14E5}"/>
              </a:ext>
            </a:extLst>
          </p:cNvPr>
          <p:cNvSpPr txBox="1"/>
          <p:nvPr/>
        </p:nvSpPr>
        <p:spPr>
          <a:xfrm>
            <a:off x="254285" y="226299"/>
            <a:ext cx="12149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Examples:</a:t>
            </a:r>
            <a:endParaRPr lang="en-CA" sz="14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7410A8-86E1-B447-CA5E-9F5B858AA99D}"/>
              </a:ext>
            </a:extLst>
          </p:cNvPr>
          <p:cNvSpPr txBox="1"/>
          <p:nvPr/>
        </p:nvSpPr>
        <p:spPr>
          <a:xfrm>
            <a:off x="737171" y="662652"/>
            <a:ext cx="40814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2.	Solve:	   3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 -9</a:t>
            </a:r>
            <a:endParaRPr lang="en-CA" sz="14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indent="457200"/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4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endParaRPr lang="en-CA" sz="14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A0DEDCC-7E2A-C119-0D1F-E8B6364032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0354512"/>
              </p:ext>
            </p:extLst>
          </p:nvPr>
        </p:nvGraphicFramePr>
        <p:xfrm>
          <a:off x="927203" y="1916651"/>
          <a:ext cx="3874644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1548">
                  <a:extLst>
                    <a:ext uri="{9D8B030D-6E8A-4147-A177-3AD203B41FA5}">
                      <a16:colId xmlns:a16="http://schemas.microsoft.com/office/drawing/2014/main" val="2907066528"/>
                    </a:ext>
                  </a:extLst>
                </a:gridCol>
                <a:gridCol w="1291548">
                  <a:extLst>
                    <a:ext uri="{9D8B030D-6E8A-4147-A177-3AD203B41FA5}">
                      <a16:colId xmlns:a16="http://schemas.microsoft.com/office/drawing/2014/main" val="4097854176"/>
                    </a:ext>
                  </a:extLst>
                </a:gridCol>
                <a:gridCol w="1291548">
                  <a:extLst>
                    <a:ext uri="{9D8B030D-6E8A-4147-A177-3AD203B41FA5}">
                      <a16:colId xmlns:a16="http://schemas.microsoft.com/office/drawing/2014/main" val="84007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3x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  y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= -9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837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4x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+ y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= 23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480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93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886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282954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939DA4F-5F7C-CAF9-D22A-3E2F677B5BB4}"/>
              </a:ext>
            </a:extLst>
          </p:cNvPr>
          <p:cNvSpPr txBox="1"/>
          <p:nvPr/>
        </p:nvSpPr>
        <p:spPr>
          <a:xfrm>
            <a:off x="861744" y="1248436"/>
            <a:ext cx="40814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Add or subtract the equations to eliminate </a:t>
            </a:r>
            <a:b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one of the variables and then solve:</a:t>
            </a:r>
            <a:endParaRPr lang="en-CA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B66182-7ED6-0472-E3D2-A0A2A2842176}"/>
              </a:ext>
            </a:extLst>
          </p:cNvPr>
          <p:cNvSpPr txBox="1"/>
          <p:nvPr/>
        </p:nvSpPr>
        <p:spPr>
          <a:xfrm>
            <a:off x="861744" y="4146895"/>
            <a:ext cx="28780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Solve for the other variable:</a:t>
            </a:r>
            <a:endParaRPr lang="en-CA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D78F5BA-7677-6B5F-5226-73F52359644B}"/>
              </a:ext>
            </a:extLst>
          </p:cNvPr>
          <p:cNvSpPr txBox="1"/>
          <p:nvPr/>
        </p:nvSpPr>
        <p:spPr>
          <a:xfrm>
            <a:off x="3811712" y="5609564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POI is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19FC326-BA0A-AF0A-B1E3-2C958AB0866C}"/>
                  </a:ext>
                </a:extLst>
              </p:cNvPr>
              <p:cNvSpPr txBox="1"/>
              <p:nvPr/>
            </p:nvSpPr>
            <p:spPr>
              <a:xfrm>
                <a:off x="861744" y="4538111"/>
                <a:ext cx="160533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=−9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19FC326-BA0A-AF0A-B1E3-2C958AB086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744" y="4538111"/>
                <a:ext cx="1605337" cy="369332"/>
              </a:xfrm>
              <a:prstGeom prst="rect">
                <a:avLst/>
              </a:prstGeom>
              <a:blipFill>
                <a:blip r:embed="rId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B8F30FA-3832-D0D8-4098-D4141E38CAA9}"/>
                  </a:ext>
                </a:extLst>
              </p:cNvPr>
              <p:cNvSpPr txBox="1"/>
              <p:nvPr/>
            </p:nvSpPr>
            <p:spPr>
              <a:xfrm>
                <a:off x="861744" y="4990510"/>
                <a:ext cx="16793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=−9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B8F30FA-3832-D0D8-4098-D4141E38CA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744" y="4990510"/>
                <a:ext cx="1679344" cy="369332"/>
              </a:xfrm>
              <a:prstGeom prst="rect">
                <a:avLst/>
              </a:prstGeom>
              <a:blipFill>
                <a:blip r:embed="rId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53AC621-331F-5668-B377-EF4C58E91343}"/>
                  </a:ext>
                </a:extLst>
              </p:cNvPr>
              <p:cNvSpPr txBox="1"/>
              <p:nvPr/>
            </p:nvSpPr>
            <p:spPr>
              <a:xfrm>
                <a:off x="861744" y="5435441"/>
                <a:ext cx="13249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=−15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53AC621-331F-5668-B377-EF4C58E913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744" y="5435441"/>
                <a:ext cx="1324955" cy="369332"/>
              </a:xfrm>
              <a:prstGeom prst="rect">
                <a:avLst/>
              </a:prstGeom>
              <a:blipFill>
                <a:blip r:embed="rId4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DCDCEA3-6D37-7055-EFDF-CBA211B4472C}"/>
                  </a:ext>
                </a:extLst>
              </p:cNvPr>
              <p:cNvSpPr txBox="1"/>
              <p:nvPr/>
            </p:nvSpPr>
            <p:spPr>
              <a:xfrm>
                <a:off x="948664" y="5834125"/>
                <a:ext cx="104107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=15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DCDCEA3-6D37-7055-EFDF-CBA211B44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664" y="5834125"/>
                <a:ext cx="1041079" cy="369332"/>
              </a:xfrm>
              <a:prstGeom prst="rect">
                <a:avLst/>
              </a:prstGeom>
              <a:blipFill>
                <a:blip r:embed="rId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1">
            <a:extLst>
              <a:ext uri="{FF2B5EF4-FFF2-40B4-BE49-F238E27FC236}">
                <a16:creationId xmlns:a16="http://schemas.microsoft.com/office/drawing/2014/main" id="{2B29726A-3082-EFC6-924E-919C845CB5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0253" y="5632375"/>
            <a:ext cx="706011" cy="34479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41977EA-AAD0-815C-4C8E-D9FA1380CE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5122" y="261495"/>
            <a:ext cx="3991532" cy="633500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7F52496-2F28-EF87-563D-F399A2179E0F}"/>
              </a:ext>
            </a:extLst>
          </p:cNvPr>
          <p:cNvSpPr txBox="1"/>
          <p:nvPr/>
        </p:nvSpPr>
        <p:spPr>
          <a:xfrm>
            <a:off x="938817" y="2662441"/>
            <a:ext cx="993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3x + 4x</a:t>
            </a:r>
            <a:endParaRPr lang="en-CA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0E9B5A-C171-A3E2-48CF-CF76DF1182CA}"/>
              </a:ext>
            </a:extLst>
          </p:cNvPr>
          <p:cNvSpPr txBox="1"/>
          <p:nvPr/>
        </p:nvSpPr>
        <p:spPr>
          <a:xfrm>
            <a:off x="2304536" y="2662441"/>
            <a:ext cx="3539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0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DF5C88F-D068-4308-A1BE-C6DF5B87E9F7}"/>
              </a:ext>
            </a:extLst>
          </p:cNvPr>
          <p:cNvSpPr txBox="1"/>
          <p:nvPr/>
        </p:nvSpPr>
        <p:spPr>
          <a:xfrm>
            <a:off x="3510123" y="2678981"/>
            <a:ext cx="11429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/>
              <a:t>= -9 + 23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97D3B1B-B063-519F-00C4-F29237A544FD}"/>
              </a:ext>
            </a:extLst>
          </p:cNvPr>
          <p:cNvSpPr txBox="1"/>
          <p:nvPr/>
        </p:nvSpPr>
        <p:spPr>
          <a:xfrm>
            <a:off x="1035571" y="3031980"/>
            <a:ext cx="51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7x</a:t>
            </a:r>
            <a:endParaRPr lang="en-CA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9438160-AF0D-4A64-E9AE-7B3065E95AF2}"/>
              </a:ext>
            </a:extLst>
          </p:cNvPr>
          <p:cNvSpPr txBox="1"/>
          <p:nvPr/>
        </p:nvSpPr>
        <p:spPr>
          <a:xfrm>
            <a:off x="3510123" y="3042958"/>
            <a:ext cx="6917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= 14</a:t>
            </a:r>
            <a:endParaRPr lang="en-CA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F2EBCB9-D0E0-F789-99FF-C371DBC11765}"/>
              </a:ext>
            </a:extLst>
          </p:cNvPr>
          <p:cNvSpPr txBox="1"/>
          <p:nvPr/>
        </p:nvSpPr>
        <p:spPr>
          <a:xfrm>
            <a:off x="1079815" y="3389414"/>
            <a:ext cx="4227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x</a:t>
            </a:r>
            <a:endParaRPr lang="en-CA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D23BC20-F406-6E20-AF4E-B4C204F60F43}"/>
              </a:ext>
            </a:extLst>
          </p:cNvPr>
          <p:cNvSpPr txBox="1"/>
          <p:nvPr/>
        </p:nvSpPr>
        <p:spPr>
          <a:xfrm>
            <a:off x="3554369" y="3389414"/>
            <a:ext cx="6194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= 2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28984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7" grpId="0"/>
      <p:bldP spid="4" grpId="0"/>
      <p:bldP spid="9" grpId="0"/>
      <p:bldP spid="13" grpId="0"/>
      <p:bldP spid="18" grpId="0"/>
      <p:bldP spid="7" grpId="0"/>
      <p:bldP spid="12" grpId="0"/>
      <p:bldP spid="15" grpId="0"/>
      <p:bldP spid="19" grpId="0"/>
      <p:bldP spid="21" grpId="0"/>
      <p:bldP spid="25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FA8FE5C-5F8B-CF58-2A98-7214C9AB417C}"/>
              </a:ext>
            </a:extLst>
          </p:cNvPr>
          <p:cNvSpPr txBox="1"/>
          <p:nvPr/>
        </p:nvSpPr>
        <p:spPr>
          <a:xfrm>
            <a:off x="500865" y="92735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Linear Systems:  ELIMINATION – Addition or Subtraction?</a:t>
            </a:r>
            <a:endParaRPr lang="en-C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262400-2976-306C-FABF-FC96215F89FA}"/>
              </a:ext>
            </a:extLst>
          </p:cNvPr>
          <p:cNvSpPr txBox="1"/>
          <p:nvPr/>
        </p:nvSpPr>
        <p:spPr>
          <a:xfrm>
            <a:off x="408396" y="630423"/>
            <a:ext cx="11067837" cy="1000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  <a:tabLst>
                <a:tab pos="228600" algn="l"/>
              </a:tabLst>
            </a:pP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solve the following linear systems of equations by </a:t>
            </a:r>
            <a:r>
              <a:rPr lang="en-US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elimination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identify if you would use </a:t>
            </a:r>
            <a:r>
              <a:rPr lang="en-US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addition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US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subtraction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method AND </a:t>
            </a:r>
            <a:r>
              <a:rPr lang="en-US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which variable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you would eliminate first.  </a:t>
            </a:r>
            <a:endParaRPr lang="en-CA" sz="16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>
              <a:spcBef>
                <a:spcPts val="600"/>
              </a:spcBef>
            </a:pP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Note: you do not have to find the solution to the system.</a:t>
            </a:r>
            <a:endParaRPr lang="en-CA" sz="16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4922DB-3942-583C-DD19-AE9DEAEF098F}"/>
              </a:ext>
            </a:extLst>
          </p:cNvPr>
          <p:cNvSpPr txBox="1"/>
          <p:nvPr/>
        </p:nvSpPr>
        <p:spPr>
          <a:xfrm>
            <a:off x="1374169" y="1628930"/>
            <a:ext cx="19957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lphaLcParenR"/>
              <a:tabLst>
                <a:tab pos="228600" algn="l"/>
              </a:tabLst>
            </a:pP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3x + 8y = -1</a:t>
            </a:r>
            <a:endParaRPr lang="en-CA" sz="16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-3x + y = -17</a:t>
            </a:r>
            <a:endParaRPr lang="en-CA" sz="16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59968A0-CBDF-4246-4A14-2E585A4FE013}"/>
              </a:ext>
            </a:extLst>
          </p:cNvPr>
          <p:cNvSpPr/>
          <p:nvPr/>
        </p:nvSpPr>
        <p:spPr>
          <a:xfrm>
            <a:off x="1705510" y="1628930"/>
            <a:ext cx="400692" cy="646331"/>
          </a:xfrm>
          <a:prstGeom prst="rect">
            <a:avLst/>
          </a:prstGeom>
          <a:solidFill>
            <a:srgbClr val="FFC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61C788-81FA-E738-17A4-870D87DA93F4}"/>
              </a:ext>
            </a:extLst>
          </p:cNvPr>
          <p:cNvSpPr txBox="1"/>
          <p:nvPr/>
        </p:nvSpPr>
        <p:spPr>
          <a:xfrm>
            <a:off x="793561" y="1947429"/>
            <a:ext cx="580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Add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500F8CC-9357-6DE8-F149-475AF356703A}"/>
                  </a:ext>
                </a:extLst>
              </p:cNvPr>
              <p:cNvSpPr txBox="1"/>
              <p:nvPr/>
            </p:nvSpPr>
            <p:spPr>
              <a:xfrm>
                <a:off x="1456362" y="2316761"/>
                <a:ext cx="183136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+9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=−18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500F8CC-9357-6DE8-F149-475AF35670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6362" y="2316761"/>
                <a:ext cx="1831368" cy="369332"/>
              </a:xfrm>
              <a:prstGeom prst="rect">
                <a:avLst/>
              </a:prstGeom>
              <a:blipFill>
                <a:blip r:embed="rId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3DB3366-0A06-6DA9-797C-2506FA9FE860}"/>
                  </a:ext>
                </a:extLst>
              </p:cNvPr>
              <p:cNvSpPr txBox="1"/>
              <p:nvPr/>
            </p:nvSpPr>
            <p:spPr>
              <a:xfrm>
                <a:off x="2034283" y="2686093"/>
                <a:ext cx="105053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3DB3366-0A06-6DA9-797C-2506FA9FE8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4283" y="2686093"/>
                <a:ext cx="1050532" cy="369332"/>
              </a:xfrm>
              <a:prstGeom prst="rect">
                <a:avLst/>
              </a:prstGeom>
              <a:blipFill>
                <a:blip r:embed="rId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8CAC46F-28FA-ADBD-721C-F44C5E977A0F}"/>
                  </a:ext>
                </a:extLst>
              </p:cNvPr>
              <p:cNvSpPr txBox="1"/>
              <p:nvPr/>
            </p:nvSpPr>
            <p:spPr>
              <a:xfrm>
                <a:off x="793561" y="3493483"/>
                <a:ext cx="214986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+8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8CAC46F-28FA-ADBD-721C-F44C5E977A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561" y="3493483"/>
                <a:ext cx="2149867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2B33F91A-C95B-1BD3-28CC-A04B18894DC0}"/>
              </a:ext>
            </a:extLst>
          </p:cNvPr>
          <p:cNvSpPr txBox="1"/>
          <p:nvPr/>
        </p:nvSpPr>
        <p:spPr>
          <a:xfrm>
            <a:off x="657546" y="3092590"/>
            <a:ext cx="1255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Solve for x: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653B3AB-507D-E612-4518-42DB00B5CBD6}"/>
                  </a:ext>
                </a:extLst>
              </p:cNvPr>
              <p:cNvSpPr txBox="1"/>
              <p:nvPr/>
            </p:nvSpPr>
            <p:spPr>
              <a:xfrm>
                <a:off x="848903" y="4005487"/>
                <a:ext cx="105053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=15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653B3AB-507D-E612-4518-42DB00B5CB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903" y="4005487"/>
                <a:ext cx="1050532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B30217C-367A-F8FF-DD66-9691518323E2}"/>
                  </a:ext>
                </a:extLst>
              </p:cNvPr>
              <p:cNvSpPr txBox="1"/>
              <p:nvPr/>
            </p:nvSpPr>
            <p:spPr>
              <a:xfrm>
                <a:off x="759823" y="4567266"/>
                <a:ext cx="105053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B30217C-367A-F8FF-DD66-9691518323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823" y="4567266"/>
                <a:ext cx="1050532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BF4F489C-BFFB-0E20-A0A0-772FE08D3B6F}"/>
              </a:ext>
            </a:extLst>
          </p:cNvPr>
          <p:cNvSpPr txBox="1"/>
          <p:nvPr/>
        </p:nvSpPr>
        <p:spPr>
          <a:xfrm>
            <a:off x="2372046" y="4567266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POI is</a:t>
            </a:r>
            <a:endParaRPr lang="en-CA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349A2AB2-E56E-2235-A21F-EE50C2584C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0587" y="4567266"/>
            <a:ext cx="773838" cy="36933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700DD2A-58E5-98E8-9A31-5BDE444CE5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28701" y="1922333"/>
            <a:ext cx="7602337" cy="4381835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5CDA703E-28A5-C34F-9BA7-9E1621952E34}"/>
              </a:ext>
            </a:extLst>
          </p:cNvPr>
          <p:cNvSpPr txBox="1"/>
          <p:nvPr/>
        </p:nvSpPr>
        <p:spPr>
          <a:xfrm>
            <a:off x="-1712" y="5098820"/>
            <a:ext cx="4234665" cy="879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>
              <a:lnSpc>
                <a:spcPct val="150000"/>
              </a:lnSpc>
            </a:pP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eliminate the variable ______ first, </a:t>
            </a:r>
            <a:b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would use ___________________</a:t>
            </a:r>
            <a:endParaRPr lang="en-CA" sz="16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BEC6517-4867-2D9F-8BC0-00FB6CC14D62}"/>
                  </a:ext>
                </a:extLst>
              </p:cNvPr>
              <p:cNvSpPr txBox="1"/>
              <p:nvPr/>
            </p:nvSpPr>
            <p:spPr>
              <a:xfrm>
                <a:off x="2664896" y="5169480"/>
                <a:ext cx="45463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BEC6517-4867-2D9F-8BC0-00FB6CC14D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4896" y="5169480"/>
                <a:ext cx="454632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>
            <a:extLst>
              <a:ext uri="{FF2B5EF4-FFF2-40B4-BE49-F238E27FC236}">
                <a16:creationId xmlns:a16="http://schemas.microsoft.com/office/drawing/2014/main" id="{9D718BB2-81A7-31A5-39F8-23A99D83057E}"/>
              </a:ext>
            </a:extLst>
          </p:cNvPr>
          <p:cNvSpPr txBox="1"/>
          <p:nvPr/>
        </p:nvSpPr>
        <p:spPr>
          <a:xfrm>
            <a:off x="1612918" y="5608930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addition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58080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  <p:bldP spid="11" grpId="0"/>
      <p:bldP spid="13" grpId="0"/>
      <p:bldP spid="15" grpId="0"/>
      <p:bldP spid="16" grpId="0"/>
      <p:bldP spid="20" grpId="0"/>
      <p:bldP spid="22" grpId="0"/>
      <p:bldP spid="23" grpId="0"/>
      <p:bldP spid="29" grpId="0"/>
      <p:bldP spid="31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176BB61-CAE0-5989-9607-BD183D2060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7788288"/>
              </p:ext>
            </p:extLst>
          </p:nvPr>
        </p:nvGraphicFramePr>
        <p:xfrm>
          <a:off x="4647318" y="1113655"/>
          <a:ext cx="2891790" cy="122059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891790">
                  <a:extLst>
                    <a:ext uri="{9D8B030D-6E8A-4147-A177-3AD203B41FA5}">
                      <a16:colId xmlns:a16="http://schemas.microsoft.com/office/drawing/2014/main" val="1370559268"/>
                    </a:ext>
                  </a:extLst>
                </a:gridCol>
              </a:tblGrid>
              <a:tr h="1171575">
                <a:tc>
                  <a:txBody>
                    <a:bodyPr/>
                    <a:lstStyle/>
                    <a:p>
                      <a:pPr marL="228600">
                        <a:lnSpc>
                          <a:spcPct val="107000"/>
                        </a:lnSpc>
                        <a:buNone/>
                      </a:pPr>
                      <a:r>
                        <a:rPr lang="en-US" sz="1300" dirty="0">
                          <a:effectLst/>
                          <a:latin typeface="Tw Cen MT" panose="020B06020201040206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200" dirty="0">
                        <a:effectLst/>
                        <a:latin typeface="Wrangler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lnSpc>
                          <a:spcPct val="150000"/>
                        </a:lnSpc>
                        <a:buNone/>
                      </a:pPr>
                      <a:r>
                        <a:rPr lang="en-US" sz="1300" dirty="0">
                          <a:effectLst/>
                          <a:latin typeface="Tw Cen MT" panose="020B06020201040206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 eliminate the variable ______ first, </a:t>
                      </a:r>
                      <a:br>
                        <a:rPr lang="en-US" sz="1300" dirty="0">
                          <a:effectLst/>
                          <a:latin typeface="Tw Cen MT" panose="020B06020201040206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300" dirty="0">
                          <a:effectLst/>
                          <a:latin typeface="Tw Cen MT" panose="020B06020201040206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 would use ___________________</a:t>
                      </a:r>
                      <a:endParaRPr lang="en-CA" sz="1200" dirty="0">
                        <a:effectLst/>
                        <a:latin typeface="Wrangler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lnSpc>
                          <a:spcPct val="107000"/>
                        </a:lnSpc>
                        <a:buNone/>
                      </a:pPr>
                      <a:r>
                        <a:rPr lang="en-US" sz="1300" dirty="0">
                          <a:effectLst/>
                          <a:latin typeface="Tw Cen MT" panose="020B06020201040206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200" dirty="0">
                        <a:effectLst/>
                        <a:latin typeface="Wrangler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en-US" sz="1300" dirty="0">
                          <a:effectLst/>
                          <a:latin typeface="Tw Cen MT" panose="020B06020201040206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200" dirty="0">
                        <a:effectLst/>
                        <a:latin typeface="Wrangler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322050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A8D64A2-B460-F2BE-0B0A-F1094C666F8E}"/>
              </a:ext>
            </a:extLst>
          </p:cNvPr>
          <p:cNvSpPr txBox="1"/>
          <p:nvPr/>
        </p:nvSpPr>
        <p:spPr>
          <a:xfrm>
            <a:off x="1559103" y="792288"/>
            <a:ext cx="1903288" cy="671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tabLst>
                <a:tab pos="228600" algn="l"/>
              </a:tabLst>
            </a:pP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 3x - y = -13</a:t>
            </a:r>
            <a:endParaRPr lang="en-CA" sz="16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buNone/>
            </a:pP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2x - y = -9</a:t>
            </a:r>
            <a:endParaRPr lang="en-CA" sz="1600" dirty="0">
              <a:effectLst/>
              <a:latin typeface="Wrangler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085E27F-B306-5C3B-EABC-5525211DCB63}"/>
                  </a:ext>
                </a:extLst>
              </p:cNvPr>
              <p:cNvSpPr txBox="1"/>
              <p:nvPr/>
            </p:nvSpPr>
            <p:spPr>
              <a:xfrm>
                <a:off x="6678205" y="1212617"/>
                <a:ext cx="38271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085E27F-B306-5C3B-EABC-5525211DCB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8205" y="1212617"/>
                <a:ext cx="382712" cy="369332"/>
              </a:xfrm>
              <a:prstGeom prst="rect">
                <a:avLst/>
              </a:prstGeom>
              <a:blipFill>
                <a:blip r:embed="rId2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891348B0-9AB4-36FA-53EA-AB81D863A197}"/>
              </a:ext>
            </a:extLst>
          </p:cNvPr>
          <p:cNvSpPr txBox="1"/>
          <p:nvPr/>
        </p:nvSpPr>
        <p:spPr>
          <a:xfrm>
            <a:off x="5793799" y="1560105"/>
            <a:ext cx="1328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subtraction</a:t>
            </a:r>
            <a:endParaRPr lang="en-C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3476B9-CCFA-0598-B23A-804867F68747}"/>
              </a:ext>
            </a:extLst>
          </p:cNvPr>
          <p:cNvSpPr txBox="1"/>
          <p:nvPr/>
        </p:nvSpPr>
        <p:spPr>
          <a:xfrm>
            <a:off x="1211091" y="943387"/>
            <a:ext cx="696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subt</a:t>
            </a:r>
            <a:r>
              <a:rPr lang="en-US" dirty="0"/>
              <a:t>.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B53FAEA-878A-D1C9-0AB5-E833CC05BAF3}"/>
                  </a:ext>
                </a:extLst>
              </p:cNvPr>
              <p:cNvSpPr txBox="1"/>
              <p:nvPr/>
            </p:nvSpPr>
            <p:spPr>
              <a:xfrm>
                <a:off x="1641296" y="1553686"/>
                <a:ext cx="173890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−0=−4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B53FAEA-878A-D1C9-0AB5-E833CC05BA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1296" y="1553686"/>
                <a:ext cx="1738901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2ADC750-9E71-D138-707E-24BA056AF328}"/>
                  </a:ext>
                </a:extLst>
              </p:cNvPr>
              <p:cNvSpPr txBox="1"/>
              <p:nvPr/>
            </p:nvSpPr>
            <p:spPr>
              <a:xfrm>
                <a:off x="2198669" y="1923018"/>
                <a:ext cx="97861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2ADC750-9E71-D138-707E-24BA056AF3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8669" y="1923018"/>
                <a:ext cx="978613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4A46107D-9ED8-1DA9-4028-7A65066AA8D7}"/>
              </a:ext>
            </a:extLst>
          </p:cNvPr>
          <p:cNvSpPr txBox="1"/>
          <p:nvPr/>
        </p:nvSpPr>
        <p:spPr>
          <a:xfrm>
            <a:off x="1211091" y="2856216"/>
            <a:ext cx="13031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Solve for y :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27D2258-8D7C-9749-0338-5650D1DCE33C}"/>
                  </a:ext>
                </a:extLst>
              </p:cNvPr>
              <p:cNvSpPr txBox="1"/>
              <p:nvPr/>
            </p:nvSpPr>
            <p:spPr>
              <a:xfrm>
                <a:off x="1188902" y="3225548"/>
                <a:ext cx="161561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=−13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27D2258-8D7C-9749-0338-5650D1DCE3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8902" y="3225548"/>
                <a:ext cx="1615611" cy="369332"/>
              </a:xfrm>
              <a:prstGeom prst="rect">
                <a:avLst/>
              </a:prstGeom>
              <a:blipFill>
                <a:blip r:embed="rId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E6CDA69-6739-D0E7-51A1-BBE51A578EF0}"/>
                  </a:ext>
                </a:extLst>
              </p:cNvPr>
              <p:cNvSpPr txBox="1"/>
              <p:nvPr/>
            </p:nvSpPr>
            <p:spPr>
              <a:xfrm>
                <a:off x="747112" y="3651181"/>
                <a:ext cx="212931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=−13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E6CDA69-6739-D0E7-51A1-BBE51A578E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112" y="3651181"/>
                <a:ext cx="2129319" cy="369332"/>
              </a:xfrm>
              <a:prstGeom prst="rect">
                <a:avLst/>
              </a:prstGeom>
              <a:blipFill>
                <a:blip r:embed="rId6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48F16A7-9DC5-54F5-AF8C-AD9925AF2919}"/>
                  </a:ext>
                </a:extLst>
              </p:cNvPr>
              <p:cNvSpPr txBox="1"/>
              <p:nvPr/>
            </p:nvSpPr>
            <p:spPr>
              <a:xfrm>
                <a:off x="1559103" y="4020513"/>
                <a:ext cx="179027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=−13+12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48F16A7-9DC5-54F5-AF8C-AD9925AF2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9103" y="4020513"/>
                <a:ext cx="1790271" cy="369332"/>
              </a:xfrm>
              <a:prstGeom prst="rect">
                <a:avLst/>
              </a:prstGeom>
              <a:blipFill>
                <a:blip r:embed="rId7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0D5FAED-C77A-FF0F-3A0C-293EA7B39A63}"/>
                  </a:ext>
                </a:extLst>
              </p:cNvPr>
              <p:cNvSpPr txBox="1"/>
              <p:nvPr/>
            </p:nvSpPr>
            <p:spPr>
              <a:xfrm>
                <a:off x="1524427" y="4389845"/>
                <a:ext cx="116354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0D5FAED-C77A-FF0F-3A0C-293EA7B39A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427" y="4389845"/>
                <a:ext cx="1163548" cy="369332"/>
              </a:xfrm>
              <a:prstGeom prst="rect">
                <a:avLst/>
              </a:prstGeom>
              <a:blipFill>
                <a:blip r:embed="rId8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1A72A125-44E1-BD64-537E-A996AF3FB40E}"/>
              </a:ext>
            </a:extLst>
          </p:cNvPr>
          <p:cNvSpPr txBox="1"/>
          <p:nvPr/>
        </p:nvSpPr>
        <p:spPr>
          <a:xfrm>
            <a:off x="1695697" y="4934982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POI is</a:t>
            </a:r>
            <a:endParaRPr lang="en-CA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81DA7EFD-FD2A-173E-5250-1CE2C6EFAB4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54238" y="4934982"/>
            <a:ext cx="756251" cy="36933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9B495AD-8213-2810-0CD5-AC45A155334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69030" y="2756079"/>
            <a:ext cx="7983064" cy="326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279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  <p:bldP spid="13" grpId="0"/>
      <p:bldP spid="14" grpId="0"/>
      <p:bldP spid="16" grpId="0"/>
      <p:bldP spid="18" grpId="0"/>
      <p:bldP spid="20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F0383B5-91B4-B2E6-CD00-613F5386682A}"/>
              </a:ext>
            </a:extLst>
          </p:cNvPr>
          <p:cNvSpPr/>
          <p:nvPr/>
        </p:nvSpPr>
        <p:spPr>
          <a:xfrm>
            <a:off x="1797259" y="1857725"/>
            <a:ext cx="8597482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4"/>
                </a:solidFill>
                <a:effectLst/>
              </a:rPr>
              <a:t>Add if signs are DIFFERENT</a:t>
            </a:r>
          </a:p>
          <a:p>
            <a:pPr algn="ctr"/>
            <a:endParaRPr lang="en-US" sz="5400" b="1" dirty="0">
              <a:ln/>
              <a:solidFill>
                <a:schemeClr val="accent4"/>
              </a:solidFill>
            </a:endParaRPr>
          </a:p>
          <a:p>
            <a:pPr algn="ctr"/>
            <a:r>
              <a:rPr lang="en-US" sz="5400" b="1" cap="none" spc="0" dirty="0">
                <a:ln/>
                <a:solidFill>
                  <a:schemeClr val="accent4"/>
                </a:solidFill>
                <a:effectLst/>
              </a:rPr>
              <a:t>Subt. if signs are the SAME</a:t>
            </a:r>
          </a:p>
        </p:txBody>
      </p:sp>
    </p:spTree>
    <p:extLst>
      <p:ext uri="{BB962C8B-B14F-4D97-AF65-F5344CB8AC3E}">
        <p14:creationId xmlns:p14="http://schemas.microsoft.com/office/powerpoint/2010/main" val="290562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8FB4B72-D988-6E31-457F-56A61B18E9C1}"/>
                  </a:ext>
                </a:extLst>
              </p:cNvPr>
              <p:cNvSpPr txBox="1"/>
              <p:nvPr/>
            </p:nvSpPr>
            <p:spPr>
              <a:xfrm>
                <a:off x="2144730" y="811927"/>
                <a:ext cx="202657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=22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8FB4B72-D988-6E31-457F-56A61B18E9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4730" y="811927"/>
                <a:ext cx="2026578" cy="369332"/>
              </a:xfrm>
              <a:prstGeom prst="rect">
                <a:avLst/>
              </a:prstGeom>
              <a:blipFill>
                <a:blip r:embed="rId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6C36FC7-D17B-CB03-93A8-D674EB2AB17D}"/>
                  </a:ext>
                </a:extLst>
              </p:cNvPr>
              <p:cNvSpPr txBox="1"/>
              <p:nvPr/>
            </p:nvSpPr>
            <p:spPr>
              <a:xfrm>
                <a:off x="2314253" y="1263990"/>
                <a:ext cx="168753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6C36FC7-D17B-CB03-93A8-D674EB2AB1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4253" y="1263990"/>
                <a:ext cx="1687531" cy="369332"/>
              </a:xfrm>
              <a:prstGeom prst="rect">
                <a:avLst/>
              </a:prstGeom>
              <a:blipFill>
                <a:blip r:embed="rId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DAF24AB5-D038-40B3-BFEE-C731B29254C2}"/>
              </a:ext>
            </a:extLst>
          </p:cNvPr>
          <p:cNvSpPr/>
          <p:nvPr/>
        </p:nvSpPr>
        <p:spPr>
          <a:xfrm>
            <a:off x="2314253" y="811927"/>
            <a:ext cx="480318" cy="821395"/>
          </a:xfrm>
          <a:prstGeom prst="rect">
            <a:avLst/>
          </a:prstGeom>
          <a:solidFill>
            <a:srgbClr val="FFC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158D02-A331-1896-8ECE-78C61ADD1EBB}"/>
              </a:ext>
            </a:extLst>
          </p:cNvPr>
          <p:cNvSpPr txBox="1"/>
          <p:nvPr/>
        </p:nvSpPr>
        <p:spPr>
          <a:xfrm>
            <a:off x="180330" y="2815120"/>
            <a:ext cx="25365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Both values are positive</a:t>
            </a:r>
          </a:p>
          <a:p>
            <a:r>
              <a:rPr lang="en-US" dirty="0"/>
              <a:t>so, use subtraction </a:t>
            </a:r>
          </a:p>
          <a:p>
            <a:r>
              <a:rPr lang="en-US" dirty="0"/>
              <a:t>to eliminate </a:t>
            </a:r>
            <a:r>
              <a:rPr lang="en-US" b="1" i="1" dirty="0"/>
              <a:t>x</a:t>
            </a:r>
            <a:endParaRPr lang="en-CA" b="1" i="1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7622954-C74D-A33A-4840-0E42A1203D28}"/>
              </a:ext>
            </a:extLst>
          </p:cNvPr>
          <p:cNvCxnSpPr/>
          <p:nvPr/>
        </p:nvCxnSpPr>
        <p:spPr>
          <a:xfrm>
            <a:off x="2006029" y="1263990"/>
            <a:ext cx="277402" cy="0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EC2F976-DB10-7A8F-FF5E-6EF3BED62F6D}"/>
                  </a:ext>
                </a:extLst>
              </p:cNvPr>
              <p:cNvSpPr txBox="1"/>
              <p:nvPr/>
            </p:nvSpPr>
            <p:spPr>
              <a:xfrm>
                <a:off x="2483776" y="1716053"/>
                <a:ext cx="134848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EC2F976-DB10-7A8F-FF5E-6EF3BED62F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776" y="1716053"/>
                <a:ext cx="1348483" cy="369332"/>
              </a:xfrm>
              <a:prstGeom prst="rect">
                <a:avLst/>
              </a:prstGeom>
              <a:blipFill>
                <a:blip r:embed="rId4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88E0E89-5959-6190-8E2C-A5FEC07750A3}"/>
                  </a:ext>
                </a:extLst>
              </p:cNvPr>
              <p:cNvSpPr txBox="1"/>
              <p:nvPr/>
            </p:nvSpPr>
            <p:spPr>
              <a:xfrm>
                <a:off x="2976936" y="2080920"/>
                <a:ext cx="85532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88E0E89-5959-6190-8E2C-A5FEC07750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6936" y="2080920"/>
                <a:ext cx="855323" cy="369332"/>
              </a:xfrm>
              <a:prstGeom prst="rect">
                <a:avLst/>
              </a:prstGeom>
              <a:blipFill>
                <a:blip r:embed="rId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8F0D15F8-B5EA-ED91-0F83-8CFCDA9F61A4}"/>
              </a:ext>
            </a:extLst>
          </p:cNvPr>
          <p:cNvSpPr txBox="1"/>
          <p:nvPr/>
        </p:nvSpPr>
        <p:spPr>
          <a:xfrm>
            <a:off x="937516" y="442595"/>
            <a:ext cx="724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Solve</a:t>
            </a:r>
            <a:endParaRPr lang="en-CA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A7E7A6B-D068-267F-BEED-C8F5CED76A69}"/>
              </a:ext>
            </a:extLst>
          </p:cNvPr>
          <p:cNvSpPr txBox="1"/>
          <p:nvPr/>
        </p:nvSpPr>
        <p:spPr>
          <a:xfrm>
            <a:off x="1047964" y="4325420"/>
            <a:ext cx="1301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Solve for x :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2540B9B-59BC-9C4B-2009-699CFA585CF6}"/>
                  </a:ext>
                </a:extLst>
              </p:cNvPr>
              <p:cNvSpPr txBox="1"/>
              <p:nvPr/>
            </p:nvSpPr>
            <p:spPr>
              <a:xfrm>
                <a:off x="937516" y="4772616"/>
                <a:ext cx="165670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2540B9B-59BC-9C4B-2009-699CFA585C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516" y="4772616"/>
                <a:ext cx="1656707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1DD4210-12AF-B1A1-73B8-53D9BEBA1143}"/>
                  </a:ext>
                </a:extLst>
              </p:cNvPr>
              <p:cNvSpPr txBox="1"/>
              <p:nvPr/>
            </p:nvSpPr>
            <p:spPr>
              <a:xfrm>
                <a:off x="694698" y="5141948"/>
                <a:ext cx="193411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+2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1DD4210-12AF-B1A1-73B8-53D9BEBA11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698" y="5141948"/>
                <a:ext cx="193411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6681442-4D57-360D-46B0-7A941CE3A976}"/>
                  </a:ext>
                </a:extLst>
              </p:cNvPr>
              <p:cNvSpPr txBox="1"/>
              <p:nvPr/>
            </p:nvSpPr>
            <p:spPr>
              <a:xfrm>
                <a:off x="1465351" y="5511280"/>
                <a:ext cx="10813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6681442-4D57-360D-46B0-7A941CE3A9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5351" y="5511280"/>
                <a:ext cx="1081355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DB069A6-E21F-5553-A4CA-9A0038508B05}"/>
                  </a:ext>
                </a:extLst>
              </p:cNvPr>
              <p:cNvSpPr txBox="1"/>
              <p:nvPr/>
            </p:nvSpPr>
            <p:spPr>
              <a:xfrm>
                <a:off x="1661753" y="5880612"/>
                <a:ext cx="80395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DB069A6-E21F-5553-A4CA-9A0038508B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1753" y="5880612"/>
                <a:ext cx="803952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C3C8CFBA-A3FB-755D-2C24-0D5489A5A2A9}"/>
              </a:ext>
            </a:extLst>
          </p:cNvPr>
          <p:cNvSpPr txBox="1"/>
          <p:nvPr/>
        </p:nvSpPr>
        <p:spPr>
          <a:xfrm>
            <a:off x="2794571" y="5880612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POI is</a:t>
            </a:r>
            <a:endParaRPr lang="en-CA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441D7AE6-92C6-23D2-24C9-DEEB4451908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53112" y="5880612"/>
            <a:ext cx="721435" cy="40946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12E9620-5F7C-9370-4E90-B4AB46611B2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37809" y="524178"/>
            <a:ext cx="4359292" cy="5809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278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3" grpId="0"/>
      <p:bldP spid="15" grpId="0"/>
      <p:bldP spid="17" grpId="0"/>
      <p:bldP spid="19" grpId="0"/>
      <p:bldP spid="21" grpId="0"/>
      <p:bldP spid="23" grpId="0"/>
      <p:bldP spid="25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46C066F-0322-42F6-E717-FE08962A144A}"/>
                  </a:ext>
                </a:extLst>
              </p:cNvPr>
              <p:cNvSpPr txBox="1"/>
              <p:nvPr/>
            </p:nvSpPr>
            <p:spPr>
              <a:xfrm>
                <a:off x="1795409" y="596170"/>
                <a:ext cx="209849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=−20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46C066F-0322-42F6-E717-FE08962A14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409" y="596170"/>
                <a:ext cx="2098497" cy="369332"/>
              </a:xfrm>
              <a:prstGeom prst="rect">
                <a:avLst/>
              </a:prstGeom>
              <a:blipFill>
                <a:blip r:embed="rId2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574D5E0-BFCD-394F-4FB6-8F0FCB9B8A46}"/>
                  </a:ext>
                </a:extLst>
              </p:cNvPr>
              <p:cNvSpPr txBox="1"/>
              <p:nvPr/>
            </p:nvSpPr>
            <p:spPr>
              <a:xfrm>
                <a:off x="1959795" y="1038496"/>
                <a:ext cx="176972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=−15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574D5E0-BFCD-394F-4FB6-8F0FCB9B8A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9795" y="1038496"/>
                <a:ext cx="1769724" cy="369332"/>
              </a:xfrm>
              <a:prstGeom prst="rect">
                <a:avLst/>
              </a:prstGeom>
              <a:blipFill>
                <a:blip r:embed="rId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2A444FF7-CD9F-BB07-385F-62BBB9602063}"/>
              </a:ext>
            </a:extLst>
          </p:cNvPr>
          <p:cNvSpPr txBox="1"/>
          <p:nvPr/>
        </p:nvSpPr>
        <p:spPr>
          <a:xfrm>
            <a:off x="495727" y="103547"/>
            <a:ext cx="724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Solve</a:t>
            </a:r>
            <a:endParaRPr lang="en-CA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C274DD-561C-5288-2D58-5F127491FA8B}"/>
              </a:ext>
            </a:extLst>
          </p:cNvPr>
          <p:cNvSpPr/>
          <p:nvPr/>
        </p:nvSpPr>
        <p:spPr>
          <a:xfrm>
            <a:off x="2364339" y="627798"/>
            <a:ext cx="553522" cy="821395"/>
          </a:xfrm>
          <a:prstGeom prst="rect">
            <a:avLst/>
          </a:prstGeom>
          <a:solidFill>
            <a:srgbClr val="FFC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CB10CC-BD32-D4CE-5698-9D07330952EF}"/>
              </a:ext>
            </a:extLst>
          </p:cNvPr>
          <p:cNvSpPr txBox="1"/>
          <p:nvPr/>
        </p:nvSpPr>
        <p:spPr>
          <a:xfrm>
            <a:off x="234566" y="2505670"/>
            <a:ext cx="19707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Signs are different</a:t>
            </a:r>
          </a:p>
          <a:p>
            <a:r>
              <a:rPr lang="en-US" dirty="0"/>
              <a:t>so, use addition </a:t>
            </a:r>
          </a:p>
          <a:p>
            <a:r>
              <a:rPr lang="en-US" dirty="0"/>
              <a:t>to eliminate </a:t>
            </a:r>
            <a:r>
              <a:rPr lang="en-US" b="1" i="1" dirty="0"/>
              <a:t>y</a:t>
            </a:r>
            <a:endParaRPr lang="en-CA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63EC2D9-BEFE-028B-E033-EA6752DBE150}"/>
                  </a:ext>
                </a:extLst>
              </p:cNvPr>
              <p:cNvSpPr txBox="1"/>
              <p:nvPr/>
            </p:nvSpPr>
            <p:spPr>
              <a:xfrm>
                <a:off x="2063822" y="1480821"/>
                <a:ext cx="170807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+0=−35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63EC2D9-BEFE-028B-E033-EA6752DBE1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3822" y="1480821"/>
                <a:ext cx="1708078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66010F4-A0A7-922B-963F-8ED3290084B9}"/>
                  </a:ext>
                </a:extLst>
              </p:cNvPr>
              <p:cNvSpPr txBox="1"/>
              <p:nvPr/>
            </p:nvSpPr>
            <p:spPr>
              <a:xfrm>
                <a:off x="2514600" y="1880843"/>
                <a:ext cx="121491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=−35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66010F4-A0A7-922B-963F-8ED3290084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4600" y="1880843"/>
                <a:ext cx="1214919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9D24281-B2DC-CAA0-73FE-8FB1B945B532}"/>
                  </a:ext>
                </a:extLst>
              </p:cNvPr>
              <p:cNvSpPr txBox="1"/>
              <p:nvPr/>
            </p:nvSpPr>
            <p:spPr>
              <a:xfrm>
                <a:off x="2607067" y="2269517"/>
                <a:ext cx="102998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=−5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9D24281-B2DC-CAA0-73FE-8FB1B945B5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7067" y="2269517"/>
                <a:ext cx="1029984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F3FC4F4-D162-F449-7D65-0F90C22D373C}"/>
              </a:ext>
            </a:extLst>
          </p:cNvPr>
          <p:cNvCxnSpPr/>
          <p:nvPr/>
        </p:nvCxnSpPr>
        <p:spPr>
          <a:xfrm>
            <a:off x="1520106" y="909665"/>
            <a:ext cx="0" cy="257660"/>
          </a:xfrm>
          <a:prstGeom prst="line">
            <a:avLst/>
          </a:prstGeom>
          <a:ln w="539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80BC40F-BBBE-82AC-1A65-BF02F4FB1021}"/>
              </a:ext>
            </a:extLst>
          </p:cNvPr>
          <p:cNvCxnSpPr>
            <a:cxnSpLocks/>
          </p:cNvCxnSpPr>
          <p:nvPr/>
        </p:nvCxnSpPr>
        <p:spPr>
          <a:xfrm>
            <a:off x="1383881" y="1038496"/>
            <a:ext cx="270606" cy="0"/>
          </a:xfrm>
          <a:prstGeom prst="line">
            <a:avLst/>
          </a:prstGeom>
          <a:ln w="539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41696B59-53A0-7B48-FFF1-0389AA22ED45}"/>
              </a:ext>
            </a:extLst>
          </p:cNvPr>
          <p:cNvSpPr txBox="1"/>
          <p:nvPr/>
        </p:nvSpPr>
        <p:spPr>
          <a:xfrm>
            <a:off x="585627" y="4048018"/>
            <a:ext cx="1316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Solve for </a:t>
            </a:r>
            <a:r>
              <a:rPr lang="en-US" i="1" dirty="0"/>
              <a:t>y :</a:t>
            </a:r>
            <a:endParaRPr lang="en-CA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ED334D3-C684-BA5D-4726-D388C8A5DD6A}"/>
                  </a:ext>
                </a:extLst>
              </p:cNvPr>
              <p:cNvSpPr txBox="1"/>
              <p:nvPr/>
            </p:nvSpPr>
            <p:spPr>
              <a:xfrm>
                <a:off x="495727" y="4526842"/>
                <a:ext cx="175944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=−20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ED334D3-C684-BA5D-4726-D388C8A5DD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727" y="4526842"/>
                <a:ext cx="1759449" cy="369332"/>
              </a:xfrm>
              <a:prstGeom prst="rect">
                <a:avLst/>
              </a:prstGeom>
              <a:blipFill>
                <a:blip r:embed="rId7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61F25A7-F7D3-0CA1-5CE4-D7E5D8B9D727}"/>
                  </a:ext>
                </a:extLst>
              </p:cNvPr>
              <p:cNvSpPr txBox="1"/>
              <p:nvPr/>
            </p:nvSpPr>
            <p:spPr>
              <a:xfrm>
                <a:off x="136132" y="5005666"/>
                <a:ext cx="21190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=−20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61F25A7-F7D3-0CA1-5CE4-D7E5D8B9D7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132" y="5005666"/>
                <a:ext cx="2119044" cy="369332"/>
              </a:xfrm>
              <a:prstGeom prst="rect">
                <a:avLst/>
              </a:prstGeom>
              <a:blipFill>
                <a:blip r:embed="rId8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5D30F74-AB4D-3E94-F8FC-53B608A2DADC}"/>
                  </a:ext>
                </a:extLst>
              </p:cNvPr>
              <p:cNvSpPr txBox="1"/>
              <p:nvPr/>
            </p:nvSpPr>
            <p:spPr>
              <a:xfrm>
                <a:off x="857845" y="5450172"/>
                <a:ext cx="131766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=−5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5D30F74-AB4D-3E94-F8FC-53B608A2DA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845" y="5450172"/>
                <a:ext cx="1317660" cy="369332"/>
              </a:xfrm>
              <a:prstGeom prst="rect">
                <a:avLst/>
              </a:prstGeom>
              <a:blipFill>
                <a:blip r:embed="rId9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CF6C7AA-1AC9-4916-8408-485B10650F99}"/>
                  </a:ext>
                </a:extLst>
              </p:cNvPr>
              <p:cNvSpPr txBox="1"/>
              <p:nvPr/>
            </p:nvSpPr>
            <p:spPr>
              <a:xfrm>
                <a:off x="1074935" y="5892498"/>
                <a:ext cx="98888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CF6C7AA-1AC9-4916-8408-485B10650F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4935" y="5892498"/>
                <a:ext cx="988887" cy="369332"/>
              </a:xfrm>
              <a:prstGeom prst="rect">
                <a:avLst/>
              </a:prstGeom>
              <a:blipFill>
                <a:blip r:embed="rId10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>
            <a:extLst>
              <a:ext uri="{FF2B5EF4-FFF2-40B4-BE49-F238E27FC236}">
                <a16:creationId xmlns:a16="http://schemas.microsoft.com/office/drawing/2014/main" id="{C104DD30-AF62-DFCA-9562-CFC7CEE8CCA2}"/>
              </a:ext>
            </a:extLst>
          </p:cNvPr>
          <p:cNvSpPr txBox="1"/>
          <p:nvPr/>
        </p:nvSpPr>
        <p:spPr>
          <a:xfrm>
            <a:off x="2794571" y="5880612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POI is</a:t>
            </a:r>
            <a:endParaRPr lang="en-CA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41AC708F-8BC0-CED9-6DFF-2CA5E8F53A2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53112" y="5880234"/>
            <a:ext cx="739420" cy="36971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98B09F67-F3D7-0E5D-1005-7127BA2A8C5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96210" y="965502"/>
            <a:ext cx="6561387" cy="466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449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4" grpId="0"/>
      <p:bldP spid="16" grpId="0"/>
      <p:bldP spid="18" grpId="0"/>
      <p:bldP spid="23" grpId="0"/>
      <p:bldP spid="25" grpId="0"/>
      <p:bldP spid="27" grpId="0"/>
      <p:bldP spid="29" grpId="0"/>
      <p:bldP spid="31" grpId="0"/>
      <p:bldP spid="3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1743</TotalTime>
  <Words>610</Words>
  <Application>Microsoft Office PowerPoint</Application>
  <PresentationFormat>Widescreen</PresentationFormat>
  <Paragraphs>122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Cambria Math</vt:lpstr>
      <vt:lpstr>Symbol</vt:lpstr>
      <vt:lpstr>Times New Roman</vt:lpstr>
      <vt:lpstr>Tw Cen MT</vt:lpstr>
      <vt:lpstr>Wrangler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Wright</dc:creator>
  <cp:lastModifiedBy>James Wright</cp:lastModifiedBy>
  <cp:revision>26</cp:revision>
  <dcterms:created xsi:type="dcterms:W3CDTF">2025-04-07T02:23:43Z</dcterms:created>
  <dcterms:modified xsi:type="dcterms:W3CDTF">2025-04-19T15:33:53Z</dcterms:modified>
</cp:coreProperties>
</file>