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94660"/>
  </p:normalViewPr>
  <p:slideViewPr>
    <p:cSldViewPr snapToGrid="0">
      <p:cViewPr varScale="1">
        <p:scale>
          <a:sx n="89" d="100"/>
          <a:sy n="89" d="100"/>
        </p:scale>
        <p:origin x="150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2B5DF-6695-205E-0413-DECB1EDAC8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D76A5-A004-685A-1BAE-039A06D18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FCDA6-C003-3BA7-66B7-25DBC07BD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9C09E-8A1B-4D2A-08BE-38CA04153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82693-DC56-6B33-38B9-C52802A2F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3973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59600-0462-2861-6C58-CB560E634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CC17D-877D-DE54-F658-A1DC9087D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75022-660A-02D0-3DD3-B0F27330D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74E35-5922-7391-DDC1-B1159DB59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9AD988-5BCD-F4E5-5018-61CD0143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207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095C-D708-692F-7AC8-AB31EFD1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EB8482-DB1E-CA29-4162-8703566C5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043F3-AC7E-B777-6AA7-744D18917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01D1-1C93-6206-FC8A-D559BFC5C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1C122-DB5F-706B-E556-AAE66E123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29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421B-6F40-8EA9-D78D-8E4C33ECE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F622F-5388-D229-3134-C255E7F2F6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603A3-A657-46F9-E5D9-C2BF003917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682EAB-8A7F-70EF-9DE3-731F8902D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FD202-B6A6-9892-370D-E39C0FFF5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6BCF76-C2DE-EA19-F94C-408A3345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0139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35961-F992-F1BE-5264-CE23885E1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F1A8C7-ED7E-0D16-917F-21D3CAB0B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01EA68-141B-BDFE-937A-A534AC92C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60014-949A-A097-6C75-7D42B0A511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0F6C4A-2B57-03B0-9287-88520FB224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09C925-3B24-9B5D-96B9-D8E820729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A0D841-2AE9-9F20-1F31-2D57ADA14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706CA9-4E19-31A2-7897-23889D1B7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6170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97546-88F0-F01F-A167-47A6BAEEA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14F43B-FEFD-66BD-F77E-7B360BC40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67CF8A-459E-5298-4D33-0FF67924A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890B8F-552B-58B8-6AAA-91DF6C310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7550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E14151-5356-D9D9-119A-AEF3A7820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7339DF-1579-9D44-E759-FA33EF1D7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DEC85-FCAA-77C2-A4CE-412326C04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215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BAB0B-0149-A77D-BF7B-E3D4D7AD6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6E2F6-58A0-076C-0DE6-72AAE38DD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4374B-9B52-4DDE-B3B2-0750E50F9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918AB-3DCC-DD7D-8564-2D5234F9A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B63A8-553F-2B02-870B-0B895948C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E4D04-0012-6F11-233C-495118547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1156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4F3DD-360C-32A4-6F7D-8FCD60933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88827B-1D5B-31C0-9D75-B94CDF7488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BEAF4-82DF-B0BC-43C5-C504021C8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1B4747-8F67-7AAD-0255-C5F61FEAD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CE87B-BD69-171E-F65C-EAF907DA9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16DBA-CA53-B3D8-1687-C1D8C66D4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894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20D8C-F6F6-0510-DE36-C50427A11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D1A93C-ECA8-8E15-AD13-311499DCB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50325-0287-D338-9A6A-62671BE5E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061D7-FCC0-DFEC-7092-31F9D3E03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4EEC8-FEA5-84A8-3948-014C4CB22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439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8C485A-4415-0B49-44AE-D2D25415FE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4F3DCD-0DD7-E6C2-BEC3-510F635D6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F95D6-7767-FA53-9C93-529B9A193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7DF3-7B93-0157-C0A5-E71A56A3C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AADBE-E30A-73F3-E402-83AF38B9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9784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2E57D8-74A2-283F-675F-5251C1E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4DA8B4-628F-C27B-23BD-5E5D2A262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DC17A-5366-5966-9D81-1483569834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48FEEB-1114-44A9-AE5A-7DF69D7BF26D}" type="datetimeFigureOut">
              <a:rPr lang="en-CA" smtClean="0"/>
              <a:t>2025-04-12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3180C-7FFA-30DC-5514-E3DDEF6B15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F5281-1D37-73C8-B26D-BD1772379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897748-CC6C-40CA-B7A5-F94B14D968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808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1.wmf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2.png"/><Relationship Id="rId2" Type="http://schemas.openxmlformats.org/officeDocument/2006/relationships/oleObject" Target="../embeddings/oleObject2.bin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wmf"/><Relationship Id="rId11" Type="http://schemas.openxmlformats.org/officeDocument/2006/relationships/image" Target="../media/image29.png"/><Relationship Id="rId5" Type="http://schemas.openxmlformats.org/officeDocument/2006/relationships/image" Target="../media/image22.wmf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27.png"/><Relationship Id="rId14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827073A-9FB0-5ED0-8EC3-B58D570BF2AD}"/>
              </a:ext>
            </a:extLst>
          </p:cNvPr>
          <p:cNvSpPr txBox="1"/>
          <p:nvPr/>
        </p:nvSpPr>
        <p:spPr>
          <a:xfrm>
            <a:off x="1745429" y="96816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SOLVE LINEAR SYSTEMS USING SUBSTITUTION</a:t>
            </a:r>
            <a:endParaRPr lang="en-CA" sz="11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AD1527-2E41-C737-900D-594E4A945B07}"/>
              </a:ext>
            </a:extLst>
          </p:cNvPr>
          <p:cNvSpPr txBox="1"/>
          <p:nvPr/>
        </p:nvSpPr>
        <p:spPr>
          <a:xfrm>
            <a:off x="507403" y="466148"/>
            <a:ext cx="88087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FIND THE POI USING ALGEBRA – THE SUBSTITUTION METHOD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2E128EF-7F39-8D98-F64B-64C9027386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111624"/>
              </p:ext>
            </p:extLst>
          </p:nvPr>
        </p:nvGraphicFramePr>
        <p:xfrm>
          <a:off x="1593029" y="3429000"/>
          <a:ext cx="152400" cy="1616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268" imgH="152268" progId="Equation.DSMT4">
                  <p:embed/>
                </p:oleObj>
              </mc:Choice>
              <mc:Fallback>
                <p:oleObj name="Equation" r:id="rId2" imgW="152268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029" y="3429000"/>
                        <a:ext cx="152400" cy="16167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3C32066-3E03-A53B-B3C5-0B60E6EA4A00}"/>
              </a:ext>
            </a:extLst>
          </p:cNvPr>
          <p:cNvSpPr txBox="1"/>
          <p:nvPr/>
        </p:nvSpPr>
        <p:spPr>
          <a:xfrm>
            <a:off x="172122" y="1599838"/>
            <a:ext cx="1171507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1:  Make sure both equations are in </a:t>
            </a:r>
            <a:r>
              <a:rPr kumimoji="0" lang="en-US" altLang="en-US" sz="1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= mx + b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form; if not, write them in this form.</a:t>
            </a:r>
            <a:endParaRPr kumimoji="0" lang="en-CA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2:  Looking at the first equation; write down what is on the right hand side of the equation and then write = sign.</a:t>
            </a:r>
            <a:endParaRPr kumimoji="0" lang="en-CA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3:  Looking at the second equation; write down what is on the right hand side of the equation. </a:t>
            </a:r>
            <a:endParaRPr kumimoji="0" lang="en-CA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4:  Solve for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CA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5:  Choose either one of the original equations and write it down.</a:t>
            </a:r>
            <a:endParaRPr kumimoji="0" lang="en-CA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6:  Substitute the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value from Step 4 into the equation. </a:t>
            </a:r>
            <a:endParaRPr kumimoji="0" lang="en-CA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7:  Solve for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CA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8:  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a concluding statement  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140F160-9B8E-38B1-F05D-9A84603A3667}"/>
                  </a:ext>
                </a:extLst>
              </p:cNvPr>
              <p:cNvSpPr txBox="1"/>
              <p:nvPr/>
            </p:nvSpPr>
            <p:spPr>
              <a:xfrm>
                <a:off x="4803551" y="5385490"/>
                <a:ext cx="71844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smtClean="0">
                          <a:latin typeface="Cambria Math" panose="02040503050406030204" pitchFamily="18" charset="0"/>
                        </a:rPr>
                        <m:t>∴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140F160-9B8E-38B1-F05D-9A84603A3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551" y="5385490"/>
                <a:ext cx="71844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CC1968F0-70F3-72E1-7EC1-84A3018AE7CD}"/>
              </a:ext>
            </a:extLst>
          </p:cNvPr>
          <p:cNvSpPr txBox="1"/>
          <p:nvPr/>
        </p:nvSpPr>
        <p:spPr>
          <a:xfrm>
            <a:off x="5291189" y="5431107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solution is (</a:t>
            </a:r>
            <a:r>
              <a:rPr lang="en-US" i="1" dirty="0"/>
              <a:t>x</a:t>
            </a:r>
            <a:r>
              <a:rPr lang="en-US" dirty="0"/>
              <a:t> , </a:t>
            </a:r>
            <a:r>
              <a:rPr lang="en-US" i="1" dirty="0"/>
              <a:t>y</a:t>
            </a:r>
            <a:r>
              <a:rPr lang="en-US" dirty="0"/>
              <a:t>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20006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5058F-A961-B92C-9D4A-1B4BA709A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E61350-5F58-87A7-EC05-7F06113BBB95}"/>
              </a:ext>
            </a:extLst>
          </p:cNvPr>
          <p:cNvSpPr txBox="1"/>
          <p:nvPr/>
        </p:nvSpPr>
        <p:spPr>
          <a:xfrm>
            <a:off x="941369" y="34331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Example #1: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Solve the following linear system.	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D844DF-6BAC-CA52-A853-C0F1F04352EF}"/>
              </a:ext>
            </a:extLst>
          </p:cNvPr>
          <p:cNvSpPr txBox="1"/>
          <p:nvPr/>
        </p:nvSpPr>
        <p:spPr>
          <a:xfrm>
            <a:off x="5137075" y="204810"/>
            <a:ext cx="34521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>
              <a:buNone/>
            </a:pPr>
            <a:r>
              <a:rPr lang="en-GB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2</a:t>
            </a:r>
            <a:r>
              <a:rPr lang="en-GB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+ 4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914400" indent="457200"/>
            <a:r>
              <a:rPr lang="en-GB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– </a:t>
            </a:r>
            <a:r>
              <a:rPr lang="en-GB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8 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05A823-EC66-9CB6-EC1A-909479ED18BA}"/>
                  </a:ext>
                </a:extLst>
              </p:cNvPr>
              <p:cNvSpPr txBox="1"/>
              <p:nvPr/>
            </p:nvSpPr>
            <p:spPr>
              <a:xfrm>
                <a:off x="1487183" y="1010999"/>
                <a:ext cx="23964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+4=−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05A823-EC66-9CB6-EC1A-909479ED1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183" y="1010999"/>
                <a:ext cx="2396447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C644996-B344-C651-4748-D7C899E6CCE8}"/>
                  </a:ext>
                </a:extLst>
              </p:cNvPr>
              <p:cNvSpPr txBox="1"/>
              <p:nvPr/>
            </p:nvSpPr>
            <p:spPr>
              <a:xfrm>
                <a:off x="1528279" y="1509767"/>
                <a:ext cx="23142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=−8−4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C644996-B344-C651-4748-D7C899E6C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8279" y="1509767"/>
                <a:ext cx="231425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6160F5-F4F4-B71F-7DA3-CB1DB81F1427}"/>
                  </a:ext>
                </a:extLst>
              </p:cNvPr>
              <p:cNvSpPr txBox="1"/>
              <p:nvPr/>
            </p:nvSpPr>
            <p:spPr>
              <a:xfrm>
                <a:off x="1600199" y="2008535"/>
                <a:ext cx="150259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6160F5-F4F4-B71F-7DA3-CB1DB81F1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199" y="2008535"/>
                <a:ext cx="150259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C26179-2228-E01F-2F5B-45265B8DB9A9}"/>
                  </a:ext>
                </a:extLst>
              </p:cNvPr>
              <p:cNvSpPr txBox="1"/>
              <p:nvPr/>
            </p:nvSpPr>
            <p:spPr>
              <a:xfrm>
                <a:off x="1600199" y="2507303"/>
                <a:ext cx="13073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C26179-2228-E01F-2F5B-45265B8DB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199" y="2507303"/>
                <a:ext cx="130738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03B59A1D-C6B3-A479-B5F7-C280DDB0A1AC}"/>
              </a:ext>
            </a:extLst>
          </p:cNvPr>
          <p:cNvSpPr txBox="1"/>
          <p:nvPr/>
        </p:nvSpPr>
        <p:spPr>
          <a:xfrm>
            <a:off x="179440" y="1010999"/>
            <a:ext cx="1255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x: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D5911F-E728-B181-D486-58A1A37E5587}"/>
              </a:ext>
            </a:extLst>
          </p:cNvPr>
          <p:cNvSpPr txBox="1"/>
          <p:nvPr/>
        </p:nvSpPr>
        <p:spPr>
          <a:xfrm>
            <a:off x="232096" y="3429000"/>
            <a:ext cx="1256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y: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C2DE65B-125F-A1D6-9F1D-15C47BBCA7A8}"/>
                  </a:ext>
                </a:extLst>
              </p:cNvPr>
              <p:cNvSpPr txBox="1"/>
              <p:nvPr/>
            </p:nvSpPr>
            <p:spPr>
              <a:xfrm>
                <a:off x="1851915" y="3429000"/>
                <a:ext cx="16669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C2DE65B-125F-A1D6-9F1D-15C47BBCA7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1915" y="3429000"/>
                <a:ext cx="1666981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59BF475-7324-0D2C-280F-E886C872AB98}"/>
                  </a:ext>
                </a:extLst>
              </p:cNvPr>
              <p:cNvSpPr txBox="1"/>
              <p:nvPr/>
            </p:nvSpPr>
            <p:spPr>
              <a:xfrm>
                <a:off x="1831368" y="3927768"/>
                <a:ext cx="1040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59BF475-7324-0D2C-280F-E886C872AB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368" y="3927768"/>
                <a:ext cx="1040258" cy="369332"/>
              </a:xfrm>
              <a:prstGeom prst="rect">
                <a:avLst/>
              </a:prstGeom>
              <a:blipFill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4D452CE8-D3C7-0725-A992-5FB904EA5D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478" y="4509557"/>
            <a:ext cx="2167927" cy="469345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AFAA00F-7BAA-8AB7-D212-205912EBC0B7}"/>
              </a:ext>
            </a:extLst>
          </p:cNvPr>
          <p:cNvCxnSpPr>
            <a:cxnSpLocks/>
          </p:cNvCxnSpPr>
          <p:nvPr/>
        </p:nvCxnSpPr>
        <p:spPr>
          <a:xfrm flipH="1">
            <a:off x="5907367" y="1079456"/>
            <a:ext cx="10548" cy="11158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143741A-8795-3338-D287-8137D004C94D}"/>
              </a:ext>
            </a:extLst>
          </p:cNvPr>
          <p:cNvCxnSpPr>
            <a:cxnSpLocks/>
          </p:cNvCxnSpPr>
          <p:nvPr/>
        </p:nvCxnSpPr>
        <p:spPr>
          <a:xfrm>
            <a:off x="5404207" y="1448788"/>
            <a:ext cx="10274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E42C834-A0B2-C866-0A7D-32671160E92B}"/>
              </a:ext>
            </a:extLst>
          </p:cNvPr>
          <p:cNvSpPr txBox="1"/>
          <p:nvPr/>
        </p:nvSpPr>
        <p:spPr>
          <a:xfrm>
            <a:off x="5946742" y="1089976"/>
            <a:ext cx="578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R.S.</a:t>
            </a:r>
            <a:endParaRPr lang="en-CA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1E0523-217C-C5ED-27FF-8008690C97B5}"/>
              </a:ext>
            </a:extLst>
          </p:cNvPr>
          <p:cNvSpPr txBox="1"/>
          <p:nvPr/>
        </p:nvSpPr>
        <p:spPr>
          <a:xfrm>
            <a:off x="5368251" y="1086758"/>
            <a:ext cx="554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</a:t>
            </a:r>
            <a:endParaRPr lang="en-CA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02AFAE5-985A-66A7-6658-C2A8C456CA45}"/>
              </a:ext>
            </a:extLst>
          </p:cNvPr>
          <p:cNvSpPr txBox="1"/>
          <p:nvPr/>
        </p:nvSpPr>
        <p:spPr>
          <a:xfrm>
            <a:off x="5351723" y="1445570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-4</a:t>
            </a:r>
            <a:endParaRPr lang="en-CA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0DE6E7-3634-794C-C35C-A907DD932E48}"/>
              </a:ext>
            </a:extLst>
          </p:cNvPr>
          <p:cNvSpPr txBox="1"/>
          <p:nvPr/>
        </p:nvSpPr>
        <p:spPr>
          <a:xfrm>
            <a:off x="5919667" y="1445570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2(-4)+4</a:t>
            </a:r>
            <a:endParaRPr lang="en-CA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FBAC410-825B-AB58-7A25-10C3FCAE11DC}"/>
              </a:ext>
            </a:extLst>
          </p:cNvPr>
          <p:cNvSpPr txBox="1"/>
          <p:nvPr/>
        </p:nvSpPr>
        <p:spPr>
          <a:xfrm>
            <a:off x="6078908" y="179689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en-CA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4D68F64-BBA5-3D13-DF04-963DE115F1E6}"/>
              </a:ext>
            </a:extLst>
          </p:cNvPr>
          <p:cNvCxnSpPr>
            <a:cxnSpLocks/>
          </p:cNvCxnSpPr>
          <p:nvPr/>
        </p:nvCxnSpPr>
        <p:spPr>
          <a:xfrm flipH="1">
            <a:off x="8799567" y="1067472"/>
            <a:ext cx="3676" cy="12776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2863B59-3DE2-A8DF-77B1-14D7C5F288F0}"/>
              </a:ext>
            </a:extLst>
          </p:cNvPr>
          <p:cNvCxnSpPr>
            <a:cxnSpLocks/>
          </p:cNvCxnSpPr>
          <p:nvPr/>
        </p:nvCxnSpPr>
        <p:spPr>
          <a:xfrm>
            <a:off x="8289535" y="1436804"/>
            <a:ext cx="10274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030A1FA-CA16-67D5-B9D0-4C430CCEBDEF}"/>
              </a:ext>
            </a:extLst>
          </p:cNvPr>
          <p:cNvSpPr txBox="1"/>
          <p:nvPr/>
        </p:nvSpPr>
        <p:spPr>
          <a:xfrm>
            <a:off x="8853351" y="1096365"/>
            <a:ext cx="578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R.S.</a:t>
            </a:r>
            <a:endParaRPr lang="en-CA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7338DA-7A94-3AAA-C278-A6F8C1C40F05}"/>
              </a:ext>
            </a:extLst>
          </p:cNvPr>
          <p:cNvSpPr txBox="1"/>
          <p:nvPr/>
        </p:nvSpPr>
        <p:spPr>
          <a:xfrm>
            <a:off x="8289535" y="1096365"/>
            <a:ext cx="554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</a:t>
            </a:r>
            <a:endParaRPr lang="en-CA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1CAEBA7-D0C9-AF47-0678-FAEE5475E368}"/>
              </a:ext>
            </a:extLst>
          </p:cNvPr>
          <p:cNvSpPr txBox="1"/>
          <p:nvPr/>
        </p:nvSpPr>
        <p:spPr>
          <a:xfrm>
            <a:off x="8216844" y="1429984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-4</a:t>
            </a:r>
            <a:endParaRPr lang="en-CA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89B7023-EC3F-DBEC-A945-38FF0183169E}"/>
              </a:ext>
            </a:extLst>
          </p:cNvPr>
          <p:cNvSpPr txBox="1"/>
          <p:nvPr/>
        </p:nvSpPr>
        <p:spPr>
          <a:xfrm>
            <a:off x="8784788" y="1429984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-(-4)-8</a:t>
            </a:r>
            <a:endParaRPr lang="en-CA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67FB8DD-3C30-63D9-8941-EA53BE2D0AC6}"/>
              </a:ext>
            </a:extLst>
          </p:cNvPr>
          <p:cNvSpPr txBox="1"/>
          <p:nvPr/>
        </p:nvSpPr>
        <p:spPr>
          <a:xfrm>
            <a:off x="8944029" y="1781304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-4</a:t>
            </a:r>
            <a:endParaRPr lang="en-CA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A04D4A7C-39C0-FBAA-1789-47C79D8FC5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9248" y="2826569"/>
            <a:ext cx="4152715" cy="3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9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4" grpId="0"/>
      <p:bldP spid="15" grpId="0"/>
      <p:bldP spid="17" grpId="0"/>
      <p:bldP spid="19" grpId="0"/>
      <p:bldP spid="34" grpId="0"/>
      <p:bldP spid="35" grpId="0"/>
      <p:bldP spid="37" grpId="0"/>
      <p:bldP spid="38" grpId="0"/>
      <p:bldP spid="39" grpId="0"/>
      <p:bldP spid="42" grpId="0"/>
      <p:bldP spid="43" grpId="0"/>
      <p:bldP spid="44" grpId="0"/>
      <p:bldP spid="45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723BF-B5C4-03D6-E5CE-92C533C03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5DE427-266D-74A3-6418-875EAF3AF08C}"/>
              </a:ext>
            </a:extLst>
          </p:cNvPr>
          <p:cNvSpPr txBox="1"/>
          <p:nvPr/>
        </p:nvSpPr>
        <p:spPr>
          <a:xfrm>
            <a:off x="941369" y="34331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Example #2: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Solve the following linear system.	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99C10B-71FF-96D7-F7A4-D5C2F3A9BE5E}"/>
              </a:ext>
            </a:extLst>
          </p:cNvPr>
          <p:cNvSpPr txBox="1"/>
          <p:nvPr/>
        </p:nvSpPr>
        <p:spPr>
          <a:xfrm>
            <a:off x="6516954" y="172278"/>
            <a:ext cx="30640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x + y = 17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b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fr-FR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4x – 2y = -4</a:t>
            </a:r>
            <a:endParaRPr lang="en-CA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BEE250-B254-A20E-4FD3-FA63B4A6762A}"/>
              </a:ext>
            </a:extLst>
          </p:cNvPr>
          <p:cNvSpPr txBox="1"/>
          <p:nvPr/>
        </p:nvSpPr>
        <p:spPr>
          <a:xfrm>
            <a:off x="179440" y="1010999"/>
            <a:ext cx="1255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x: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643CA3-E526-9357-2A29-B759274900AC}"/>
              </a:ext>
            </a:extLst>
          </p:cNvPr>
          <p:cNvSpPr txBox="1"/>
          <p:nvPr/>
        </p:nvSpPr>
        <p:spPr>
          <a:xfrm>
            <a:off x="232094" y="4189472"/>
            <a:ext cx="1256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y:</a:t>
            </a:r>
            <a:endParaRPr lang="en-CA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8465AA1-F00D-A342-6D2D-5C9BEFAA9BE4}"/>
              </a:ext>
            </a:extLst>
          </p:cNvPr>
          <p:cNvCxnSpPr>
            <a:cxnSpLocks/>
          </p:cNvCxnSpPr>
          <p:nvPr/>
        </p:nvCxnSpPr>
        <p:spPr>
          <a:xfrm>
            <a:off x="6154218" y="1037157"/>
            <a:ext cx="0" cy="12041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A6162B5-B8C3-229E-D071-A8F0F5EB46C5}"/>
              </a:ext>
            </a:extLst>
          </p:cNvPr>
          <p:cNvCxnSpPr>
            <a:cxnSpLocks/>
          </p:cNvCxnSpPr>
          <p:nvPr/>
        </p:nvCxnSpPr>
        <p:spPr>
          <a:xfrm>
            <a:off x="5640510" y="1406489"/>
            <a:ext cx="10274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F4F5F1D-3FE2-610E-0CFE-B4CAC6D6ACBB}"/>
              </a:ext>
            </a:extLst>
          </p:cNvPr>
          <p:cNvSpPr txBox="1"/>
          <p:nvPr/>
        </p:nvSpPr>
        <p:spPr>
          <a:xfrm>
            <a:off x="6154217" y="1037157"/>
            <a:ext cx="578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R.S.</a:t>
            </a:r>
            <a:endParaRPr lang="en-CA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D38A85A-50BC-6A01-1EC9-323489544917}"/>
              </a:ext>
            </a:extLst>
          </p:cNvPr>
          <p:cNvSpPr txBox="1"/>
          <p:nvPr/>
        </p:nvSpPr>
        <p:spPr>
          <a:xfrm>
            <a:off x="5575726" y="1033939"/>
            <a:ext cx="554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</a:t>
            </a:r>
            <a:endParaRPr lang="en-CA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7912318-A41A-070E-335D-7535C00CF9D8}"/>
              </a:ext>
            </a:extLst>
          </p:cNvPr>
          <p:cNvCxnSpPr>
            <a:cxnSpLocks/>
          </p:cNvCxnSpPr>
          <p:nvPr/>
        </p:nvCxnSpPr>
        <p:spPr>
          <a:xfrm flipH="1">
            <a:off x="9039545" y="1025173"/>
            <a:ext cx="1" cy="14819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E943342-CB29-59CB-EEC3-25E65D7527D7}"/>
              </a:ext>
            </a:extLst>
          </p:cNvPr>
          <p:cNvCxnSpPr>
            <a:cxnSpLocks/>
          </p:cNvCxnSpPr>
          <p:nvPr/>
        </p:nvCxnSpPr>
        <p:spPr>
          <a:xfrm>
            <a:off x="8525838" y="1394505"/>
            <a:ext cx="10274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0B9917FD-E18B-DE45-0E7C-E5A62D9DA12C}"/>
              </a:ext>
            </a:extLst>
          </p:cNvPr>
          <p:cNvSpPr txBox="1"/>
          <p:nvPr/>
        </p:nvSpPr>
        <p:spPr>
          <a:xfrm>
            <a:off x="9039545" y="1025173"/>
            <a:ext cx="578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R.S.</a:t>
            </a:r>
            <a:endParaRPr lang="en-CA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229CD5-92CC-4ECC-50C4-6497646FAD18}"/>
              </a:ext>
            </a:extLst>
          </p:cNvPr>
          <p:cNvSpPr txBox="1"/>
          <p:nvPr/>
        </p:nvSpPr>
        <p:spPr>
          <a:xfrm>
            <a:off x="8461054" y="1021955"/>
            <a:ext cx="554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L.S.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AF45360-1A88-0FFB-0BAB-EE5EE6AB315F}"/>
                  </a:ext>
                </a:extLst>
              </p:cNvPr>
              <p:cNvSpPr txBox="1"/>
              <p:nvPr/>
            </p:nvSpPr>
            <p:spPr>
              <a:xfrm>
                <a:off x="131069" y="1474285"/>
                <a:ext cx="1303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AF45360-1A88-0FFB-0BAB-EE5EE6AB3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69" y="1474285"/>
                <a:ext cx="1303458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D1E855-996A-187E-B93D-A00C2B04CB21}"/>
                  </a:ext>
                </a:extLst>
              </p:cNvPr>
              <p:cNvSpPr txBox="1"/>
              <p:nvPr/>
            </p:nvSpPr>
            <p:spPr>
              <a:xfrm>
                <a:off x="105754" y="1937571"/>
                <a:ext cx="150937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D1E855-996A-187E-B93D-A00C2B04C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54" y="1937571"/>
                <a:ext cx="1509373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49F2D46-F4D5-9DDE-9BE9-934ABA261E76}"/>
                  </a:ext>
                </a:extLst>
              </p:cNvPr>
              <p:cNvSpPr txBox="1"/>
              <p:nvPr/>
            </p:nvSpPr>
            <p:spPr>
              <a:xfrm>
                <a:off x="2741734" y="1474285"/>
                <a:ext cx="17867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49F2D46-F4D5-9DDE-9BE9-934ABA261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1734" y="1474285"/>
                <a:ext cx="1786775" cy="369332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E31AFA0-2143-6110-FD0E-94800BD00283}"/>
                  </a:ext>
                </a:extLst>
              </p:cNvPr>
              <p:cNvSpPr txBox="1"/>
              <p:nvPr/>
            </p:nvSpPr>
            <p:spPr>
              <a:xfrm>
                <a:off x="2676453" y="1937571"/>
                <a:ext cx="17867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E31AFA0-2143-6110-FD0E-94800BD00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6453" y="1937571"/>
                <a:ext cx="1786775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E950CD9-F771-B4B2-9A32-969B21FD6EAD}"/>
                  </a:ext>
                </a:extLst>
              </p:cNvPr>
              <p:cNvSpPr txBox="1"/>
              <p:nvPr/>
            </p:nvSpPr>
            <p:spPr>
              <a:xfrm>
                <a:off x="2741734" y="2400857"/>
                <a:ext cx="14143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E950CD9-F771-B4B2-9A32-969B21FD6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1734" y="2400857"/>
                <a:ext cx="1414372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8B225F9-CB37-826E-8026-63E02D22361C}"/>
                  </a:ext>
                </a:extLst>
              </p:cNvPr>
              <p:cNvSpPr txBox="1"/>
              <p:nvPr/>
            </p:nvSpPr>
            <p:spPr>
              <a:xfrm>
                <a:off x="978684" y="2979774"/>
                <a:ext cx="20539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+17=2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8B225F9-CB37-826E-8026-63E02D223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684" y="2979774"/>
                <a:ext cx="205390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B1C8987-1CD7-F90B-8B27-D9079368BBDF}"/>
                  </a:ext>
                </a:extLst>
              </p:cNvPr>
              <p:cNvSpPr txBox="1"/>
              <p:nvPr/>
            </p:nvSpPr>
            <p:spPr>
              <a:xfrm>
                <a:off x="1093804" y="3399957"/>
                <a:ext cx="155318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=−15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B1C8987-1CD7-F90B-8B27-D9079368B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804" y="3399957"/>
                <a:ext cx="155318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84D46E0-863E-20AE-8860-F1D3A79E30AA}"/>
                  </a:ext>
                </a:extLst>
              </p:cNvPr>
              <p:cNvSpPr txBox="1"/>
              <p:nvPr/>
            </p:nvSpPr>
            <p:spPr>
              <a:xfrm>
                <a:off x="1356686" y="3820140"/>
                <a:ext cx="10274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84D46E0-863E-20AE-8860-F1D3A79E3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6686" y="3820140"/>
                <a:ext cx="102741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674898A-1E7B-61A1-D3DF-8B2932813EFE}"/>
                  </a:ext>
                </a:extLst>
              </p:cNvPr>
              <p:cNvSpPr txBox="1"/>
              <p:nvPr/>
            </p:nvSpPr>
            <p:spPr>
              <a:xfrm>
                <a:off x="249573" y="4660506"/>
                <a:ext cx="14796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CA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674898A-1E7B-61A1-D3DF-8B2932813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73" y="4660506"/>
                <a:ext cx="1479653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F395CC1-9D6A-4209-5F7F-83C7DB9FBE11}"/>
                  </a:ext>
                </a:extLst>
              </p:cNvPr>
              <p:cNvSpPr txBox="1"/>
              <p:nvPr/>
            </p:nvSpPr>
            <p:spPr>
              <a:xfrm>
                <a:off x="232094" y="5131540"/>
                <a:ext cx="12354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F395CC1-9D6A-4209-5F7F-83C7DB9FB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94" y="5131540"/>
                <a:ext cx="1235467" cy="369332"/>
              </a:xfrm>
              <a:prstGeom prst="rect">
                <a:avLst/>
              </a:prstGeom>
              <a:blipFill>
                <a:blip r:embed="rId11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" name="Picture 47">
            <a:extLst>
              <a:ext uri="{FF2B5EF4-FFF2-40B4-BE49-F238E27FC236}">
                <a16:creationId xmlns:a16="http://schemas.microsoft.com/office/drawing/2014/main" id="{C80AE12D-CC9A-4CC5-870E-FB59F6B35B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7073" y="5616238"/>
            <a:ext cx="1494907" cy="36933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19EC9D5-4AEF-7F26-31AB-B217FD539997}"/>
              </a:ext>
            </a:extLst>
          </p:cNvPr>
          <p:cNvSpPr txBox="1"/>
          <p:nvPr/>
        </p:nvSpPr>
        <p:spPr>
          <a:xfrm>
            <a:off x="6227699" y="1516331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17</a:t>
            </a:r>
            <a:endParaRPr lang="en-CA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F13B33C-1148-1485-BC1C-B594070BF954}"/>
              </a:ext>
            </a:extLst>
          </p:cNvPr>
          <p:cNvSpPr txBox="1"/>
          <p:nvPr/>
        </p:nvSpPr>
        <p:spPr>
          <a:xfrm>
            <a:off x="5113644" y="1516331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=(5)+(12)</a:t>
            </a:r>
            <a:endParaRPr lang="en-CA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4B45270-A2F1-859D-52AA-BCDBA1E7FC54}"/>
              </a:ext>
            </a:extLst>
          </p:cNvPr>
          <p:cNvSpPr txBox="1"/>
          <p:nvPr/>
        </p:nvSpPr>
        <p:spPr>
          <a:xfrm>
            <a:off x="5544660" y="1923356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=17</a:t>
            </a:r>
            <a:endParaRPr lang="en-CA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FC08B15-39F0-D099-441A-42330E543A0A}"/>
              </a:ext>
            </a:extLst>
          </p:cNvPr>
          <p:cNvSpPr txBox="1"/>
          <p:nvPr/>
        </p:nvSpPr>
        <p:spPr>
          <a:xfrm>
            <a:off x="9135469" y="1454641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-4</a:t>
            </a:r>
            <a:endParaRPr lang="en-CA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7DA547F-0DC8-B335-6B77-C46AB5F3C0FE}"/>
              </a:ext>
            </a:extLst>
          </p:cNvPr>
          <p:cNvSpPr txBox="1"/>
          <p:nvPr/>
        </p:nvSpPr>
        <p:spPr>
          <a:xfrm>
            <a:off x="7766440" y="1460685"/>
            <a:ext cx="1273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=4(5)-2(12)</a:t>
            </a:r>
            <a:endParaRPr lang="en-CA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3DA8C2B-22E2-E89C-77D3-17369F065192}"/>
              </a:ext>
            </a:extLst>
          </p:cNvPr>
          <p:cNvSpPr txBox="1"/>
          <p:nvPr/>
        </p:nvSpPr>
        <p:spPr>
          <a:xfrm>
            <a:off x="8135132" y="184482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=20-24</a:t>
            </a:r>
            <a:endParaRPr lang="en-CA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684B45C-1F04-0E85-11E2-12D1C64F6757}"/>
              </a:ext>
            </a:extLst>
          </p:cNvPr>
          <p:cNvSpPr txBox="1"/>
          <p:nvPr/>
        </p:nvSpPr>
        <p:spPr>
          <a:xfrm>
            <a:off x="8340573" y="2189111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-4</a:t>
            </a:r>
            <a:endParaRPr lang="en-CA" dirty="0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7DADACB3-F9BF-EFC5-8956-FC72BD9315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76147" y="2833161"/>
            <a:ext cx="2983555" cy="372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2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34" grpId="0"/>
      <p:bldP spid="35" grpId="0"/>
      <p:bldP spid="42" grpId="0"/>
      <p:bldP spid="43" grpId="0"/>
      <p:bldP spid="4" grpId="0"/>
      <p:bldP spid="8" grpId="0"/>
      <p:bldP spid="18" grpId="0"/>
      <p:bldP spid="21" grpId="0"/>
      <p:bldP spid="23" grpId="0"/>
      <p:bldP spid="25" grpId="0"/>
      <p:bldP spid="29" grpId="0"/>
      <p:bldP spid="32" grpId="0"/>
      <p:bldP spid="36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41F0F-FDFA-89DB-26F4-D80738984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74228B1-821F-7101-525A-CB01A3AF1B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643054"/>
              </p:ext>
            </p:extLst>
          </p:nvPr>
        </p:nvGraphicFramePr>
        <p:xfrm>
          <a:off x="0" y="411481"/>
          <a:ext cx="152400" cy="45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268" imgH="152268" progId="Equation.DSMT4">
                  <p:embed/>
                </p:oleObj>
              </mc:Choice>
              <mc:Fallback>
                <p:oleObj name="Equation" r:id="rId2" imgW="152268" imgH="152268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1481"/>
                        <a:ext cx="152400" cy="457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EADD153-E236-4AB0-70A6-55EA26FF9FD7}"/>
              </a:ext>
            </a:extLst>
          </p:cNvPr>
          <p:cNvSpPr txBox="1"/>
          <p:nvPr/>
        </p:nvSpPr>
        <p:spPr>
          <a:xfrm>
            <a:off x="819364" y="411481"/>
            <a:ext cx="1954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#3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0FDD64D-116A-3FBF-00D4-A8F6E166C5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219075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5619" imgH="215619" progId="Equation.DSMT4">
                  <p:embed/>
                </p:oleObj>
              </mc:Choice>
              <mc:Fallback>
                <p:oleObj name="Equation" r:id="rId4" imgW="215619" imgH="215619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219075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0" name="Picture 10" descr="MCSL00392_0000[1]">
            <a:extLst>
              <a:ext uri="{FF2B5EF4-FFF2-40B4-BE49-F238E27FC236}">
                <a16:creationId xmlns:a16="http://schemas.microsoft.com/office/drawing/2014/main" id="{8EB0CA51-2881-54DB-E0F8-6F50AC2EB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661" y="735324"/>
            <a:ext cx="9429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9">
            <a:extLst>
              <a:ext uri="{FF2B5EF4-FFF2-40B4-BE49-F238E27FC236}">
                <a16:creationId xmlns:a16="http://schemas.microsoft.com/office/drawing/2014/main" id="{8109F7AE-F4F0-F539-3653-3B2E160A5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1765" y="4015105"/>
            <a:ext cx="398780" cy="30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none" lIns="91440" tIns="45720" rIns="91440" bIns="45720" anchor="t" anchorCtr="0" upright="1">
            <a:spAutoFit/>
          </a:bodyPr>
          <a:lstStyle/>
          <a:p>
            <a:endParaRPr lang="en-US" sz="120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E55CF367-CC10-42E6-71C4-38959416F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77DAA615-BF1C-A2A5-E94F-221526431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15" y="800125"/>
            <a:ext cx="100129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Kate is selling T-shirts to raise money for diabetes research. The supplier charges a $210 design fee plus $3 per T-shirt.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Kate plans to sell the t-shirts for $10 each. How many T-shirts does Kate need to sell in order to break even?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221FD8-2C2D-57EE-C42B-BE76C58C7772}"/>
              </a:ext>
            </a:extLst>
          </p:cNvPr>
          <p:cNvSpPr txBox="1"/>
          <p:nvPr/>
        </p:nvSpPr>
        <p:spPr>
          <a:xfrm>
            <a:off x="431515" y="1470341"/>
            <a:ext cx="17491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Let </a:t>
            </a:r>
            <a:r>
              <a:rPr lang="en-US" sz="18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represent 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F25CD0-AA90-C96B-BB2B-61898C881D86}"/>
              </a:ext>
            </a:extLst>
          </p:cNvPr>
          <p:cNvSpPr txBox="1"/>
          <p:nvPr/>
        </p:nvSpPr>
        <p:spPr>
          <a:xfrm>
            <a:off x="405830" y="1885581"/>
            <a:ext cx="1656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Let </a:t>
            </a:r>
            <a:r>
              <a:rPr lang="en-US" sz="18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represent 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211279-782A-29D2-C381-5FF3966D054B}"/>
              </a:ext>
            </a:extLst>
          </p:cNvPr>
          <p:cNvSpPr txBox="1"/>
          <p:nvPr/>
        </p:nvSpPr>
        <p:spPr>
          <a:xfrm>
            <a:off x="2180690" y="1470341"/>
            <a:ext cx="2936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total cost for the t-shirts</a:t>
            </a:r>
            <a:endParaRPr lang="en-C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059F7C-F449-AFA6-DBCA-1D7A6130ED7A}"/>
              </a:ext>
            </a:extLst>
          </p:cNvPr>
          <p:cNvSpPr txBox="1"/>
          <p:nvPr/>
        </p:nvSpPr>
        <p:spPr>
          <a:xfrm>
            <a:off x="2155005" y="1885581"/>
            <a:ext cx="2333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number of t-shirts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FF0A8C-2C76-B5B4-4D7B-BBE4481ECA4C}"/>
                  </a:ext>
                </a:extLst>
              </p:cNvPr>
              <p:cNvSpPr txBox="1"/>
              <p:nvPr/>
            </p:nvSpPr>
            <p:spPr>
              <a:xfrm>
                <a:off x="364733" y="2801194"/>
                <a:ext cx="17902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+210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FF0A8C-2C76-B5B4-4D7B-BBE4481EC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33" y="2801194"/>
                <a:ext cx="179027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3ADD1C6-11C0-7C03-C72C-7C71E48C22C5}"/>
                  </a:ext>
                </a:extLst>
              </p:cNvPr>
              <p:cNvSpPr txBox="1"/>
              <p:nvPr/>
            </p:nvSpPr>
            <p:spPr>
              <a:xfrm>
                <a:off x="364733" y="3220615"/>
                <a:ext cx="117382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3ADD1C6-11C0-7C03-C72C-7C71E48C2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33" y="3220615"/>
                <a:ext cx="117382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49513AE-34D4-0700-05F8-A765BFD3F1A8}"/>
                  </a:ext>
                </a:extLst>
              </p:cNvPr>
              <p:cNvSpPr txBox="1"/>
              <p:nvPr/>
            </p:nvSpPr>
            <p:spPr>
              <a:xfrm>
                <a:off x="292813" y="3640036"/>
                <a:ext cx="20265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+210=10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49513AE-34D4-0700-05F8-A765BFD3F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13" y="3640036"/>
                <a:ext cx="2026577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0F8E32D-491A-A60C-24DA-1E31D7FDBD62}"/>
                  </a:ext>
                </a:extLst>
              </p:cNvPr>
              <p:cNvSpPr txBox="1"/>
              <p:nvPr/>
            </p:nvSpPr>
            <p:spPr>
              <a:xfrm>
                <a:off x="219075" y="4035212"/>
                <a:ext cx="165670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=210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0F8E32D-491A-A60C-24DA-1E31D7FDB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075" y="4035212"/>
                <a:ext cx="1656707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C928F-2393-BCC3-EB51-FBDFA248CF1D}"/>
                  </a:ext>
                </a:extLst>
              </p:cNvPr>
              <p:cNvSpPr txBox="1"/>
              <p:nvPr/>
            </p:nvSpPr>
            <p:spPr>
              <a:xfrm>
                <a:off x="482886" y="4450452"/>
                <a:ext cx="93751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C928F-2393-BCC3-EB51-FBDFA248CF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86" y="4450452"/>
                <a:ext cx="93751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09B4B31A-FE4F-90AD-7F79-8D486DCE7935}"/>
              </a:ext>
            </a:extLst>
          </p:cNvPr>
          <p:cNvSpPr txBox="1"/>
          <p:nvPr/>
        </p:nvSpPr>
        <p:spPr>
          <a:xfrm>
            <a:off x="364733" y="2345327"/>
            <a:ext cx="1285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</a:t>
            </a:r>
            <a:r>
              <a:rPr lang="en-US" b="1" dirty="0"/>
              <a:t>n</a:t>
            </a:r>
            <a:r>
              <a:rPr lang="en-US" dirty="0"/>
              <a:t>:</a:t>
            </a:r>
            <a:endParaRPr lang="en-CA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45BCAD7-B840-6918-14D5-2AED3C69C033}"/>
              </a:ext>
            </a:extLst>
          </p:cNvPr>
          <p:cNvSpPr txBox="1"/>
          <p:nvPr/>
        </p:nvSpPr>
        <p:spPr>
          <a:xfrm>
            <a:off x="259422" y="4934745"/>
            <a:ext cx="1316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for </a:t>
            </a:r>
            <a:r>
              <a:rPr lang="en-US" b="1" i="1" dirty="0"/>
              <a:t>C</a:t>
            </a:r>
            <a:r>
              <a:rPr lang="en-US" dirty="0"/>
              <a:t>: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F897FC0-3D35-374A-CE99-D50D32572F99}"/>
                  </a:ext>
                </a:extLst>
              </p:cNvPr>
              <p:cNvSpPr txBox="1"/>
              <p:nvPr/>
            </p:nvSpPr>
            <p:spPr>
              <a:xfrm>
                <a:off x="109537" y="5349985"/>
                <a:ext cx="165670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=10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F897FC0-3D35-374A-CE99-D50D32572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37" y="5349985"/>
                <a:ext cx="1656707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F0E3A43-3888-E9D2-C535-D31F01367A5E}"/>
                  </a:ext>
                </a:extLst>
              </p:cNvPr>
              <p:cNvSpPr txBox="1"/>
              <p:nvPr/>
            </p:nvSpPr>
            <p:spPr>
              <a:xfrm>
                <a:off x="152400" y="5765493"/>
                <a:ext cx="117382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=300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F0E3A43-3888-E9D2-C535-D31F01367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765493"/>
                <a:ext cx="1173822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705BFBC8-3E2D-B084-9652-62E6BBA2135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77074" y="5765493"/>
            <a:ext cx="1793898" cy="3693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65524355-F752-7B9D-47E2-0769347BE2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5674432"/>
                  </p:ext>
                </p:extLst>
              </p:nvPr>
            </p:nvGraphicFramePr>
            <p:xfrm>
              <a:off x="5547328" y="1655007"/>
              <a:ext cx="2215159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01439">
                      <a:extLst>
                        <a:ext uri="{9D8B030D-6E8A-4147-A177-3AD203B41FA5}">
                          <a16:colId xmlns:a16="http://schemas.microsoft.com/office/drawing/2014/main" val="1608002210"/>
                        </a:ext>
                      </a:extLst>
                    </a:gridCol>
                    <a:gridCol w="1413720">
                      <a:extLst>
                        <a:ext uri="{9D8B030D-6E8A-4147-A177-3AD203B41FA5}">
                          <a16:colId xmlns:a16="http://schemas.microsoft.com/office/drawing/2014/main" val="21901794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L.S.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R.S.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40243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i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CA" i="0">
                                    <a:latin typeface="Cambria Math" panose="02040503050406030204" pitchFamily="18" charset="0"/>
                                  </a:rPr>
                                  <m:t>+210</m:t>
                                </m:r>
                              </m:oMath>
                            </m:oMathPara>
                          </a14:m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327802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300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= 3(30)+210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32526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C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= 90+210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76940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C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= 300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00131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65524355-F752-7B9D-47E2-0769347BE2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5674432"/>
                  </p:ext>
                </p:extLst>
              </p:nvPr>
            </p:nvGraphicFramePr>
            <p:xfrm>
              <a:off x="5547328" y="1655007"/>
              <a:ext cx="2215159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01439">
                      <a:extLst>
                        <a:ext uri="{9D8B030D-6E8A-4147-A177-3AD203B41FA5}">
                          <a16:colId xmlns:a16="http://schemas.microsoft.com/office/drawing/2014/main" val="1608002210"/>
                        </a:ext>
                      </a:extLst>
                    </a:gridCol>
                    <a:gridCol w="1413720">
                      <a:extLst>
                        <a:ext uri="{9D8B030D-6E8A-4147-A177-3AD203B41FA5}">
                          <a16:colId xmlns:a16="http://schemas.microsoft.com/office/drawing/2014/main" val="21901794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L.S.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R.S.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40243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5"/>
                          <a:stretch>
                            <a:fillRect l="-758" t="-106557" r="-178030" b="-3262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5"/>
                          <a:stretch>
                            <a:fillRect l="-57082" t="-106557" r="-858" b="-3262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327802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300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= 3(30)+210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32526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C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= 90+210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76940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C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= 300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001318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F9B69BE1-CD54-24A4-928F-90D68E419C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4962272"/>
                  </p:ext>
                </p:extLst>
              </p:nvPr>
            </p:nvGraphicFramePr>
            <p:xfrm>
              <a:off x="8404623" y="1655007"/>
              <a:ext cx="2126388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3194">
                      <a:extLst>
                        <a:ext uri="{9D8B030D-6E8A-4147-A177-3AD203B41FA5}">
                          <a16:colId xmlns:a16="http://schemas.microsoft.com/office/drawing/2014/main" val="1608002210"/>
                        </a:ext>
                      </a:extLst>
                    </a:gridCol>
                    <a:gridCol w="1063194">
                      <a:extLst>
                        <a:ext uri="{9D8B030D-6E8A-4147-A177-3AD203B41FA5}">
                          <a16:colId xmlns:a16="http://schemas.microsoft.com/office/drawing/2014/main" val="21901794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L.S.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R.S.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40243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i="0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327802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300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= 10(30)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32526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C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= 300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76940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C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00131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F9B69BE1-CD54-24A4-928F-90D68E419C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4962272"/>
                  </p:ext>
                </p:extLst>
              </p:nvPr>
            </p:nvGraphicFramePr>
            <p:xfrm>
              <a:off x="8404623" y="1655007"/>
              <a:ext cx="2126388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3194">
                      <a:extLst>
                        <a:ext uri="{9D8B030D-6E8A-4147-A177-3AD203B41FA5}">
                          <a16:colId xmlns:a16="http://schemas.microsoft.com/office/drawing/2014/main" val="1608002210"/>
                        </a:ext>
                      </a:extLst>
                    </a:gridCol>
                    <a:gridCol w="1063194">
                      <a:extLst>
                        <a:ext uri="{9D8B030D-6E8A-4147-A177-3AD203B41FA5}">
                          <a16:colId xmlns:a16="http://schemas.microsoft.com/office/drawing/2014/main" val="21901794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L.S.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R.S.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40243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6"/>
                          <a:stretch>
                            <a:fillRect l="-571" t="-106557" r="-101143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6"/>
                          <a:stretch>
                            <a:fillRect l="-100571" t="-106557" r="-1143" b="-3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327802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300</a:t>
                          </a:r>
                          <a:endParaRPr lang="en-C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= 10(30)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32526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C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= 300</a:t>
                          </a:r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76940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C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A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001318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1" name="Picture 40">
            <a:extLst>
              <a:ext uri="{FF2B5EF4-FFF2-40B4-BE49-F238E27FC236}">
                <a16:creationId xmlns:a16="http://schemas.microsoft.com/office/drawing/2014/main" id="{8489A704-EABD-CEDE-EFD5-C37B7315DD5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20271" y="3926205"/>
            <a:ext cx="6008285" cy="2196471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6FF3408-8E6B-9EBA-E62E-AB9B9A7E534C}"/>
              </a:ext>
            </a:extLst>
          </p:cNvPr>
          <p:cNvSpPr txBox="1"/>
          <p:nvPr/>
        </p:nvSpPr>
        <p:spPr>
          <a:xfrm rot="16200000">
            <a:off x="4131386" y="5119410"/>
            <a:ext cx="657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Cost</a:t>
            </a:r>
            <a:endParaRPr lang="en-CA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50EB4C7-FF59-FD19-32AD-3E9E20EDA6A5}"/>
              </a:ext>
            </a:extLst>
          </p:cNvPr>
          <p:cNvSpPr txBox="1"/>
          <p:nvPr/>
        </p:nvSpPr>
        <p:spPr>
          <a:xfrm>
            <a:off x="5701202" y="5842244"/>
            <a:ext cx="1999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t-shirts</a:t>
            </a:r>
            <a:endParaRPr lang="en-CA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4066CFE-3714-CBA3-0F9B-EAE9C3279F19}"/>
              </a:ext>
            </a:extLst>
          </p:cNvPr>
          <p:cNvSpPr txBox="1"/>
          <p:nvPr/>
        </p:nvSpPr>
        <p:spPr>
          <a:xfrm>
            <a:off x="5199637" y="6355008"/>
            <a:ext cx="5125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Therefore, Kate must sell 30 t-shirts to break even.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2428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8" grpId="0"/>
      <p:bldP spid="20" grpId="0"/>
      <p:bldP spid="22" grpId="0"/>
      <p:bldP spid="24" grpId="0"/>
      <p:bldP spid="26" grpId="0"/>
      <p:bldP spid="27" grpId="0"/>
      <p:bldP spid="28" grpId="0"/>
      <p:bldP spid="30" grpId="0"/>
      <p:bldP spid="32" grpId="0"/>
      <p:bldP spid="42" grpId="0"/>
      <p:bldP spid="43" grpId="0"/>
      <p:bldP spid="4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536</Words>
  <Application>Microsoft Office PowerPoint</Application>
  <PresentationFormat>Widescreen</PresentationFormat>
  <Paragraphs>99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Cambria Math</vt:lpstr>
      <vt:lpstr>Times New Roman</vt:lpstr>
      <vt:lpstr>Tw Cen MT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8</cp:revision>
  <dcterms:created xsi:type="dcterms:W3CDTF">2025-04-07T00:39:29Z</dcterms:created>
  <dcterms:modified xsi:type="dcterms:W3CDTF">2025-04-13T16:39:28Z</dcterms:modified>
</cp:coreProperties>
</file>