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94660"/>
  </p:normalViewPr>
  <p:slideViewPr>
    <p:cSldViewPr snapToGrid="0">
      <p:cViewPr varScale="1">
        <p:scale>
          <a:sx n="93" d="100"/>
          <a:sy n="93" d="100"/>
        </p:scale>
        <p:origin x="528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10DF5-1A3F-D7A9-7BC9-3B3AFE1106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505E12-A36D-E245-7F32-7415B3BC68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EDB0D4-F40B-12BD-23F3-3C36978BA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8A3B8-2124-4E4A-8B47-6B125DA76422}" type="datetimeFigureOut">
              <a:rPr lang="en-CA" smtClean="0"/>
              <a:t>2025-04-11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0CEE9B-7CB6-70CB-93C0-86A63CD43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FC3163-ED28-E438-5F08-8B5437056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C6353-AA3C-4EB6-9C56-FA9E2E72594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5021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8E252-3E15-7A5A-6E0B-F8325DAB2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4B9F1-6762-C037-BEB3-826FB54E4E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36885-2774-EA9F-7DE4-E8249C741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8A3B8-2124-4E4A-8B47-6B125DA76422}" type="datetimeFigureOut">
              <a:rPr lang="en-CA" smtClean="0"/>
              <a:t>2025-04-11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B5A57-CA5E-FE62-A380-803CB29D9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9D9A45-70DE-B8C3-30AB-0D494B744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C6353-AA3C-4EB6-9C56-FA9E2E72594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91481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1FE98-DF44-4350-2138-15A74EB98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7BC4CA-35D3-6F73-3D5D-2459EBC7F5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61ED29-B5D2-711A-76F0-89FCF77D3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8A3B8-2124-4E4A-8B47-6B125DA76422}" type="datetimeFigureOut">
              <a:rPr lang="en-CA" smtClean="0"/>
              <a:t>2025-04-11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5C5CBB-5EA2-6EEF-0DF1-0B95A47A2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064D6-1FB1-F38B-714A-CF0E465F4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C6353-AA3C-4EB6-9C56-FA9E2E72594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416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1DD2B-D157-F5F8-3714-2998993C7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4A5BE-0FBE-7677-E003-4B63DB4550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26EB4-2E5E-9B5D-7E38-7542D6AA0C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9036C3-97AE-D1B4-A715-67415265B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8A3B8-2124-4E4A-8B47-6B125DA76422}" type="datetimeFigureOut">
              <a:rPr lang="en-CA" smtClean="0"/>
              <a:t>2025-04-11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3ECCF4-237B-C8CD-5526-0111200D7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6745A0-4CB3-4F0D-3C96-95C89175E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C6353-AA3C-4EB6-9C56-FA9E2E72594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3783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92433-12F4-B809-3C05-044B956DA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0F3FF-D9D7-E1B9-E022-052BBD0C0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0AF328-77E7-D8A8-A252-4B9584C19C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BFC678-43C8-0D58-E862-27F8A8C81C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E075D3-37C3-7BC6-152F-479EC45E97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21CA52-42D9-10E2-8BB0-510353466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8A3B8-2124-4E4A-8B47-6B125DA76422}" type="datetimeFigureOut">
              <a:rPr lang="en-CA" smtClean="0"/>
              <a:t>2025-04-11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BDE1C1-E80E-7C8C-85A1-390EDFEE1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4D3AF5-0753-CDA4-A43A-C9AC9F4C6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C6353-AA3C-4EB6-9C56-FA9E2E72594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1387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779B8-25F9-9EFA-4E93-88FDE5C5F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AEE124-2C12-221C-EA9E-4F4802F08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8A3B8-2124-4E4A-8B47-6B125DA76422}" type="datetimeFigureOut">
              <a:rPr lang="en-CA" smtClean="0"/>
              <a:t>2025-04-11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D0E973-632F-288E-D05A-E2EEB8496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26C65D-9A57-67E8-9D42-60563E2A0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C6353-AA3C-4EB6-9C56-FA9E2E72594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29502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182E55-EB58-97A9-91EF-B4A463ABC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8A3B8-2124-4E4A-8B47-6B125DA76422}" type="datetimeFigureOut">
              <a:rPr lang="en-CA" smtClean="0"/>
              <a:t>2025-04-11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7D59C6-D4F6-9B82-B66B-444964F74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8F1DFA-21A3-2027-043A-09AE26F80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C6353-AA3C-4EB6-9C56-FA9E2E72594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56903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034D6-BB91-CE51-3C70-7CCE4141E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99AFE7-0889-41A6-585C-74C2C5661E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4B5AB4-C6B2-D326-1F29-9E18178DF3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B44152-ECA5-953B-E932-D7A250B42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8A3B8-2124-4E4A-8B47-6B125DA76422}" type="datetimeFigureOut">
              <a:rPr lang="en-CA" smtClean="0"/>
              <a:t>2025-04-11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03C26C-D85D-BEB8-8860-B621B3B48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341737-5515-028E-264B-4C7844A56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C6353-AA3C-4EB6-9C56-FA9E2E72594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67890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07FCC-6FEC-77E7-D230-7BAFD2790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1A52D3-4D37-AA0F-466F-CD80F88C3D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3F87F1-F024-AA9C-F476-1DDC3288DA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892717-9827-D2E1-2AED-00B870BDF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8A3B8-2124-4E4A-8B47-6B125DA76422}" type="datetimeFigureOut">
              <a:rPr lang="en-CA" smtClean="0"/>
              <a:t>2025-04-11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4E1C29-24FF-1424-A629-466D153E0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5E7FF2-A705-3B89-2A3C-23EB3E201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C6353-AA3C-4EB6-9C56-FA9E2E72594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46928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D87CD-1672-79EF-CC28-4B071D157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7DCD0-3BB4-2BDE-B7E0-8B80CF52F6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E899A6-0062-78EA-AF7A-668DE01EE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8A3B8-2124-4E4A-8B47-6B125DA76422}" type="datetimeFigureOut">
              <a:rPr lang="en-CA" smtClean="0"/>
              <a:t>2025-04-11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AE1809-333F-F543-B647-BC9AF2E98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29983C-8528-A4C7-BE1C-1C16A55E4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C6353-AA3C-4EB6-9C56-FA9E2E72594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1275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B022F-26BD-3A22-357D-0C1ACF2F4A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0216E1-B05F-CF37-93E1-EA7EEAD0F9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1CB61A-D7B0-1064-E977-9F7BBFBA6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8A3B8-2124-4E4A-8B47-6B125DA76422}" type="datetimeFigureOut">
              <a:rPr lang="en-CA" smtClean="0"/>
              <a:t>2025-04-11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F1E612-4489-A882-139F-3A2F41E63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639A8C-0F1F-7980-A402-6CB6B96B1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C6353-AA3C-4EB6-9C56-FA9E2E72594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8243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874EFF-D463-3977-1E8E-1190181AA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886FDF-AE11-2C79-2F0A-E85AB714D8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61ACC9-D5D7-18F4-57D9-4EA2E73274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78A3B8-2124-4E4A-8B47-6B125DA76422}" type="datetimeFigureOut">
              <a:rPr lang="en-CA" smtClean="0"/>
              <a:t>2025-04-11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BA74D-36F4-9F9C-F26E-0D870A4F08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C2F9FE-A83F-3795-969B-CE67EE67B4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8C6353-AA3C-4EB6-9C56-FA9E2E72594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5315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0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35.emf"/><Relationship Id="rId3" Type="http://schemas.openxmlformats.org/officeDocument/2006/relationships/image" Target="../media/image310.png"/><Relationship Id="rId7" Type="http://schemas.openxmlformats.org/officeDocument/2006/relationships/image" Target="../media/image35.png"/><Relationship Id="rId12" Type="http://schemas.openxmlformats.org/officeDocument/2006/relationships/image" Target="../media/image34.emf"/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33.emf"/><Relationship Id="rId5" Type="http://schemas.openxmlformats.org/officeDocument/2006/relationships/image" Target="../media/image33.png"/><Relationship Id="rId10" Type="http://schemas.openxmlformats.org/officeDocument/2006/relationships/image" Target="../media/image32.emf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53517D2-E25E-8DF5-F195-2AAD8E4E844F}"/>
              </a:ext>
            </a:extLst>
          </p:cNvPr>
          <p:cNvSpPr txBox="1"/>
          <p:nvPr/>
        </p:nvSpPr>
        <p:spPr>
          <a:xfrm>
            <a:off x="2062537" y="246849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SOLVING LINEAR SYSTEMS USING SUBSTITUTION</a:t>
            </a:r>
            <a:endParaRPr lang="en-C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0194D3-CC84-EA13-B62E-81FF6A444443}"/>
              </a:ext>
            </a:extLst>
          </p:cNvPr>
          <p:cNvSpPr txBox="1"/>
          <p:nvPr/>
        </p:nvSpPr>
        <p:spPr>
          <a:xfrm>
            <a:off x="809089" y="694379"/>
            <a:ext cx="78520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substitution method is another way to solve a linear system using ALGEBRA! The method requires you to write both equations in the slope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-intercept form.</a:t>
            </a:r>
            <a:endParaRPr lang="en-CA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BB19084-6E10-A323-BC26-E35E00CEDFE7}"/>
                  </a:ext>
                </a:extLst>
              </p:cNvPr>
              <p:cNvSpPr txBox="1"/>
              <p:nvPr/>
            </p:nvSpPr>
            <p:spPr>
              <a:xfrm>
                <a:off x="3450832" y="1295216"/>
                <a:ext cx="194438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z="2400" i="1">
                          <a:latin typeface="Cambria Math" panose="02040503050406030204" pitchFamily="18" charset="0"/>
                        </a:rPr>
                        <m:t>𝑚𝑥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sz="240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BB19084-6E10-A323-BC26-E35E00CEDF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0832" y="1295216"/>
                <a:ext cx="1944384" cy="461665"/>
              </a:xfrm>
              <a:prstGeom prst="rect">
                <a:avLst/>
              </a:prstGeom>
              <a:blipFill>
                <a:blip r:embed="rId2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15BA28E3-9DE8-CF7C-61DE-15EC6A9C3C2A}"/>
              </a:ext>
            </a:extLst>
          </p:cNvPr>
          <p:cNvSpPr txBox="1"/>
          <p:nvPr/>
        </p:nvSpPr>
        <p:spPr>
          <a:xfrm>
            <a:off x="1589925" y="1834674"/>
            <a:ext cx="60977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Recall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 Solving a linear system means finding the </a:t>
            </a:r>
          </a:p>
          <a:p>
            <a:pPr algn="ctr"/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POINT OF INTERSECTION.</a:t>
            </a:r>
            <a:endParaRPr lang="en-CA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D32F72-FB68-9E86-7550-B104BA7D0854}"/>
              </a:ext>
            </a:extLst>
          </p:cNvPr>
          <p:cNvSpPr txBox="1"/>
          <p:nvPr/>
        </p:nvSpPr>
        <p:spPr>
          <a:xfrm>
            <a:off x="1497458" y="2646673"/>
            <a:ext cx="60977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 find the POINT OF INTERSECTION (</a:t>
            </a:r>
            <a:r>
              <a:rPr lang="en-US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x, y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):</a:t>
            </a:r>
            <a:endParaRPr lang="en-CA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FIRST find the </a:t>
            </a:r>
            <a:r>
              <a:rPr lang="en-US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component  (STEP 1)</a:t>
            </a:r>
            <a:endParaRPr lang="en-CA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THEN find the </a:t>
            </a:r>
            <a:r>
              <a:rPr lang="en-US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component  (STEP 2)</a:t>
            </a:r>
            <a:endParaRPr lang="en-CA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9935917-A70C-1536-A86D-F635FDB4A1B0}"/>
              </a:ext>
            </a:extLst>
          </p:cNvPr>
          <p:cNvSpPr txBox="1"/>
          <p:nvPr/>
        </p:nvSpPr>
        <p:spPr>
          <a:xfrm>
            <a:off x="973475" y="3893096"/>
            <a:ext cx="9126021" cy="1669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METHOD FOR STEP 1 – finding the </a:t>
            </a:r>
            <a:r>
              <a:rPr lang="en-US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 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component of the POI (</a:t>
            </a:r>
            <a:r>
              <a:rPr lang="en-US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x, y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en-CA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CA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*1*  Make sure both equations are in </a:t>
            </a:r>
            <a:r>
              <a:rPr lang="en-US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 = mx + b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form; if not, rearrange them into this form.</a:t>
            </a:r>
            <a:endParaRPr lang="en-CA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en-US" sz="10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CA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*2*  Both equations equal y, so they are equal to each other! </a:t>
            </a:r>
            <a:endParaRPr lang="en-CA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So….set the right side of each equation equal to each other!!!.</a:t>
            </a:r>
            <a:endParaRPr lang="en-CA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994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1D073F8-2263-A275-65DE-733CA15E4879}"/>
              </a:ext>
            </a:extLst>
          </p:cNvPr>
          <p:cNvSpPr txBox="1"/>
          <p:nvPr/>
        </p:nvSpPr>
        <p:spPr>
          <a:xfrm>
            <a:off x="1107044" y="797122"/>
            <a:ext cx="27663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2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+ 7</a:t>
            </a:r>
            <a:b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GB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– 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11</a:t>
            </a:r>
            <a:endParaRPr lang="en-CA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8B4E68-F835-C4B5-CBFC-4C8AFFB83642}"/>
              </a:ext>
            </a:extLst>
          </p:cNvPr>
          <p:cNvSpPr txBox="1"/>
          <p:nvPr/>
        </p:nvSpPr>
        <p:spPr>
          <a:xfrm>
            <a:off x="113020" y="349321"/>
            <a:ext cx="6225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Here are two equations whose lines we are told will intersect.</a:t>
            </a: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2A176B-6EF8-A2CD-5D63-82DDC5B0DEAC}"/>
              </a:ext>
            </a:extLst>
          </p:cNvPr>
          <p:cNvSpPr txBox="1"/>
          <p:nvPr/>
        </p:nvSpPr>
        <p:spPr>
          <a:xfrm>
            <a:off x="287680" y="1746607"/>
            <a:ext cx="84701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This means that at some point the x and y values for these two lines will be the same</a:t>
            </a:r>
          </a:p>
          <a:p>
            <a:r>
              <a:rPr lang="en-US" dirty="0"/>
              <a:t>at the point of intersection.</a:t>
            </a:r>
          </a:p>
          <a:p>
            <a:endParaRPr lang="en-US" dirty="0"/>
          </a:p>
          <a:p>
            <a:r>
              <a:rPr lang="en-US" dirty="0"/>
              <a:t>Since they are both equal to y we can also say they are equal to each other.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F562493-441C-4C5C-F1D0-D6CD9C386083}"/>
                  </a:ext>
                </a:extLst>
              </p:cNvPr>
              <p:cNvSpPr txBox="1"/>
              <p:nvPr/>
            </p:nvSpPr>
            <p:spPr>
              <a:xfrm>
                <a:off x="932384" y="3057099"/>
                <a:ext cx="294097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+7=−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−11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F562493-441C-4C5C-F1D0-D6CD9C3860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384" y="3057099"/>
                <a:ext cx="2940978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7143D2F6-472C-B76C-49EC-000979EA2A0C}"/>
              </a:ext>
            </a:extLst>
          </p:cNvPr>
          <p:cNvSpPr txBox="1"/>
          <p:nvPr/>
        </p:nvSpPr>
        <p:spPr>
          <a:xfrm>
            <a:off x="493163" y="3634319"/>
            <a:ext cx="3468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Now we can solve for the value of</a:t>
            </a:r>
            <a:endParaRPr lang="en-C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D74A5BA-9B2E-C862-9E17-031BAEDE0B22}"/>
                  </a:ext>
                </a:extLst>
              </p:cNvPr>
              <p:cNvSpPr txBox="1"/>
              <p:nvPr/>
            </p:nvSpPr>
            <p:spPr>
              <a:xfrm>
                <a:off x="3873362" y="3543598"/>
                <a:ext cx="42380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D74A5BA-9B2E-C862-9E17-031BAEDE0B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3362" y="3543598"/>
                <a:ext cx="423808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A55CC06-B598-BB28-2F1C-DC013128DBB4}"/>
                  </a:ext>
                </a:extLst>
              </p:cNvPr>
              <p:cNvSpPr txBox="1"/>
              <p:nvPr/>
            </p:nvSpPr>
            <p:spPr>
              <a:xfrm>
                <a:off x="824808" y="4042223"/>
                <a:ext cx="229370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=−11−7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A55CC06-B598-BB28-2F1C-DC013128DB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808" y="4042223"/>
                <a:ext cx="2293705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58E64AC-2C1A-FB9F-2062-B0C34DCAB50E}"/>
                  </a:ext>
                </a:extLst>
              </p:cNvPr>
              <p:cNvSpPr txBox="1"/>
              <p:nvPr/>
            </p:nvSpPr>
            <p:spPr>
              <a:xfrm>
                <a:off x="976297" y="4367525"/>
                <a:ext cx="151390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=−18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58E64AC-2C1A-FB9F-2062-B0C34DCAB5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297" y="4367525"/>
                <a:ext cx="151390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FBA320A-ED6B-3A45-4B85-29E80DAFB7DE}"/>
                  </a:ext>
                </a:extLst>
              </p:cNvPr>
              <p:cNvSpPr txBox="1"/>
              <p:nvPr/>
            </p:nvSpPr>
            <p:spPr>
              <a:xfrm>
                <a:off x="1053662" y="4755793"/>
                <a:ext cx="1173822" cy="6127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−18</m:t>
                          </m:r>
                        </m:num>
                        <m:den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FBA320A-ED6B-3A45-4B85-29E80DAFB7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662" y="4755793"/>
                <a:ext cx="1173822" cy="6127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0E231CF-7CD1-6637-54A6-1BA89BE1F608}"/>
                  </a:ext>
                </a:extLst>
              </p:cNvPr>
              <p:cNvSpPr txBox="1"/>
              <p:nvPr/>
            </p:nvSpPr>
            <p:spPr>
              <a:xfrm>
                <a:off x="2721083" y="4831326"/>
                <a:ext cx="152057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=−6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0E231CF-7CD1-6637-54A6-1BA89BE1F6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1083" y="4831326"/>
                <a:ext cx="1520576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>
            <a:extLst>
              <a:ext uri="{FF2B5EF4-FFF2-40B4-BE49-F238E27FC236}">
                <a16:creationId xmlns:a16="http://schemas.microsoft.com/office/drawing/2014/main" id="{2865EC25-E388-0A5E-194C-6560CCF5EA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13675" y="3250090"/>
            <a:ext cx="4080640" cy="33119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C67DD2B-D02C-343B-4B49-5B8420F12E6E}"/>
              </a:ext>
            </a:extLst>
          </p:cNvPr>
          <p:cNvSpPr txBox="1"/>
          <p:nvPr/>
        </p:nvSpPr>
        <p:spPr>
          <a:xfrm>
            <a:off x="493163" y="5363115"/>
            <a:ext cx="2691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Once we have a value for </a:t>
            </a:r>
            <a:endParaRPr lang="en-C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2DA3E9D-8C9D-5125-AF25-371CA046EBD4}"/>
                  </a:ext>
                </a:extLst>
              </p:cNvPr>
              <p:cNvSpPr txBox="1"/>
              <p:nvPr/>
            </p:nvSpPr>
            <p:spPr>
              <a:xfrm>
                <a:off x="3013667" y="5275856"/>
                <a:ext cx="42380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2DA3E9D-8C9D-5125-AF25-371CA046EB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3667" y="5275856"/>
                <a:ext cx="423808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481C1F3F-CD6A-0132-00E0-C08429AD2AF1}"/>
              </a:ext>
            </a:extLst>
          </p:cNvPr>
          <p:cNvSpPr txBox="1"/>
          <p:nvPr/>
        </p:nvSpPr>
        <p:spPr>
          <a:xfrm>
            <a:off x="3404235" y="5363115"/>
            <a:ext cx="2332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 can sub that value</a:t>
            </a:r>
            <a:endParaRPr lang="en-C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40DFFA-B166-B010-8457-49756ED89C14}"/>
              </a:ext>
            </a:extLst>
          </p:cNvPr>
          <p:cNvSpPr txBox="1"/>
          <p:nvPr/>
        </p:nvSpPr>
        <p:spPr>
          <a:xfrm>
            <a:off x="493163" y="5638726"/>
            <a:ext cx="57902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back into one of the original equations to get a value for </a:t>
            </a:r>
            <a:r>
              <a:rPr lang="en-US" sz="2000" b="1" i="1" dirty="0"/>
              <a:t>y</a:t>
            </a:r>
            <a:endParaRPr lang="en-CA" b="1" i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980149B-3A99-206F-10E4-B4E699F5E9E3}"/>
                  </a:ext>
                </a:extLst>
              </p:cNvPr>
              <p:cNvSpPr txBox="1"/>
              <p:nvPr/>
            </p:nvSpPr>
            <p:spPr>
              <a:xfrm>
                <a:off x="1053662" y="5961296"/>
                <a:ext cx="200125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=2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−6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980149B-3A99-206F-10E4-B4E699F5E9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662" y="5961296"/>
                <a:ext cx="2001256" cy="369332"/>
              </a:xfrm>
              <a:prstGeom prst="rect">
                <a:avLst/>
              </a:prstGeom>
              <a:blipFill>
                <a:blip r:embed="rId10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E39FBDB-4F57-475B-E97A-A27D00B04D7C}"/>
                  </a:ext>
                </a:extLst>
              </p:cNvPr>
              <p:cNvSpPr txBox="1"/>
              <p:nvPr/>
            </p:nvSpPr>
            <p:spPr>
              <a:xfrm>
                <a:off x="1141355" y="6309037"/>
                <a:ext cx="105053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=−5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E39FBDB-4F57-475B-E97A-A27D00B04D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1355" y="6309037"/>
                <a:ext cx="1050533" cy="369332"/>
              </a:xfrm>
              <a:prstGeom prst="rect">
                <a:avLst/>
              </a:prstGeom>
              <a:blipFill>
                <a:blip r:embed="rId11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0294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2" grpId="0"/>
      <p:bldP spid="14" grpId="0"/>
      <p:bldP spid="16" grpId="0"/>
      <p:bldP spid="19" grpId="0"/>
      <p:bldP spid="2" grpId="0"/>
      <p:bldP spid="6" grpId="0"/>
      <p:bldP spid="9" grpId="0"/>
      <p:bldP spid="11" grpId="0"/>
      <p:bldP spid="15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845AF05-B711-868F-3EF9-BB070D122749}"/>
                  </a:ext>
                </a:extLst>
              </p:cNvPr>
              <p:cNvSpPr txBox="1"/>
              <p:nvPr/>
            </p:nvSpPr>
            <p:spPr>
              <a:xfrm>
                <a:off x="1117315" y="1099604"/>
                <a:ext cx="173890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845AF05-B711-868F-3EF9-BB070D1227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315" y="1099604"/>
                <a:ext cx="1738901" cy="369332"/>
              </a:xfrm>
              <a:prstGeom prst="rect">
                <a:avLst/>
              </a:prstGeom>
              <a:blipFill>
                <a:blip r:embed="rId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B97198AC-6152-1D67-A435-CCDBDED27DDE}"/>
              </a:ext>
            </a:extLst>
          </p:cNvPr>
          <p:cNvSpPr txBox="1"/>
          <p:nvPr/>
        </p:nvSpPr>
        <p:spPr>
          <a:xfrm>
            <a:off x="811658" y="359596"/>
            <a:ext cx="1086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Solve for 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5C712A3-44C8-83F5-75B6-C863CFF050EF}"/>
                  </a:ext>
                </a:extLst>
              </p:cNvPr>
              <p:cNvSpPr txBox="1"/>
              <p:nvPr/>
            </p:nvSpPr>
            <p:spPr>
              <a:xfrm>
                <a:off x="1759449" y="359596"/>
                <a:ext cx="45463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5C712A3-44C8-83F5-75B6-C863CFF050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9449" y="359596"/>
                <a:ext cx="454632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BD7CC61-A34B-20A7-5D39-7FAAFD47329E}"/>
                  </a:ext>
                </a:extLst>
              </p:cNvPr>
              <p:cNvSpPr txBox="1"/>
              <p:nvPr/>
            </p:nvSpPr>
            <p:spPr>
              <a:xfrm>
                <a:off x="958065" y="1551666"/>
                <a:ext cx="20574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=−6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BD7CC61-A34B-20A7-5D39-7FAAFD4732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065" y="1551666"/>
                <a:ext cx="2057400" cy="369332"/>
              </a:xfrm>
              <a:prstGeom prst="rect">
                <a:avLst/>
              </a:prstGeom>
              <a:blipFill>
                <a:blip r:embed="rId4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ECC7964-57A1-966C-290A-6B7BC23EDF8B}"/>
                  </a:ext>
                </a:extLst>
              </p:cNvPr>
              <p:cNvSpPr txBox="1"/>
              <p:nvPr/>
            </p:nvSpPr>
            <p:spPr>
              <a:xfrm>
                <a:off x="1106036" y="2003728"/>
                <a:ext cx="158478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ECC7964-57A1-966C-290A-6B7BC23EDF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036" y="2003728"/>
                <a:ext cx="1584788" cy="369332"/>
              </a:xfrm>
              <a:prstGeom prst="rect">
                <a:avLst/>
              </a:prstGeom>
              <a:blipFill>
                <a:blip r:embed="rId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5E9C3980-1823-CB0B-85A9-327C73C5D599}"/>
              </a:ext>
            </a:extLst>
          </p:cNvPr>
          <p:cNvSpPr txBox="1"/>
          <p:nvPr/>
        </p:nvSpPr>
        <p:spPr>
          <a:xfrm>
            <a:off x="3935002" y="1099604"/>
            <a:ext cx="1648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intersects with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071EF85-578C-B21E-11CD-E739595FB6C0}"/>
                  </a:ext>
                </a:extLst>
              </p:cNvPr>
              <p:cNvSpPr txBox="1"/>
              <p:nvPr/>
            </p:nvSpPr>
            <p:spPr>
              <a:xfrm>
                <a:off x="6380251" y="1099604"/>
                <a:ext cx="162588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071EF85-578C-B21E-11CD-E739595FB6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0251" y="1099604"/>
                <a:ext cx="1625885" cy="369332"/>
              </a:xfrm>
              <a:prstGeom prst="rect">
                <a:avLst/>
              </a:prstGeom>
              <a:blipFill>
                <a:blip r:embed="rId6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4E00AA4-5800-4BD8-C453-FBB0D3A50768}"/>
                  </a:ext>
                </a:extLst>
              </p:cNvPr>
              <p:cNvSpPr txBox="1"/>
              <p:nvPr/>
            </p:nvSpPr>
            <p:spPr>
              <a:xfrm>
                <a:off x="6380251" y="1551934"/>
                <a:ext cx="179027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=−4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4E00AA4-5800-4BD8-C453-FBB0D3A507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0251" y="1551934"/>
                <a:ext cx="1790271" cy="369332"/>
              </a:xfrm>
              <a:prstGeom prst="rect">
                <a:avLst/>
              </a:prstGeom>
              <a:blipFill>
                <a:blip r:embed="rId7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0680724-9FB7-78F1-F911-CEC76C57FA50}"/>
                  </a:ext>
                </a:extLst>
              </p:cNvPr>
              <p:cNvSpPr txBox="1"/>
              <p:nvPr/>
            </p:nvSpPr>
            <p:spPr>
              <a:xfrm>
                <a:off x="6472719" y="2003996"/>
                <a:ext cx="153341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0680724-9FB7-78F1-F911-CEC76C57FA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719" y="2003996"/>
                <a:ext cx="1533417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A0DF1725-518B-987A-228E-905A2BC09C07}"/>
              </a:ext>
            </a:extLst>
          </p:cNvPr>
          <p:cNvSpPr txBox="1"/>
          <p:nvPr/>
        </p:nvSpPr>
        <p:spPr>
          <a:xfrm>
            <a:off x="2451657" y="2559070"/>
            <a:ext cx="1127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Therefore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141FF8C-BE09-32BC-95E8-46BAB1B4A45F}"/>
                  </a:ext>
                </a:extLst>
              </p:cNvPr>
              <p:cNvSpPr txBox="1"/>
              <p:nvPr/>
            </p:nvSpPr>
            <p:spPr>
              <a:xfrm>
                <a:off x="3576705" y="2559070"/>
                <a:ext cx="246836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+6=4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141FF8C-BE09-32BC-95E8-46BAB1B4A4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6705" y="2559070"/>
                <a:ext cx="2468367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EC5F999-29B7-DE0B-8FB6-BA0F9C23041F}"/>
                  </a:ext>
                </a:extLst>
              </p:cNvPr>
              <p:cNvSpPr txBox="1"/>
              <p:nvPr/>
            </p:nvSpPr>
            <p:spPr>
              <a:xfrm>
                <a:off x="3689721" y="2928670"/>
                <a:ext cx="235535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=−5−6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EC5F999-29B7-DE0B-8FB6-BA0F9C2304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9721" y="2928670"/>
                <a:ext cx="2355351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4F86933-49D8-9507-0A96-A784FC736662}"/>
                  </a:ext>
                </a:extLst>
              </p:cNvPr>
              <p:cNvSpPr txBox="1"/>
              <p:nvPr/>
            </p:nvSpPr>
            <p:spPr>
              <a:xfrm>
                <a:off x="3464678" y="3429000"/>
                <a:ext cx="211904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=−11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4F86933-49D8-9507-0A96-A784FC7366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4678" y="3429000"/>
                <a:ext cx="2119045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963F8AD-B198-EBF7-225E-E803D3B9CB4A}"/>
                  </a:ext>
                </a:extLst>
              </p:cNvPr>
              <p:cNvSpPr txBox="1"/>
              <p:nvPr/>
            </p:nvSpPr>
            <p:spPr>
              <a:xfrm>
                <a:off x="3839684" y="3929330"/>
                <a:ext cx="1369031" cy="6117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−11</m:t>
                          </m:r>
                        </m:num>
                        <m:den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−7</m:t>
                          </m:r>
                        </m:den>
                      </m:f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963F8AD-B198-EBF7-225E-E803D3B9CB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9684" y="3929330"/>
                <a:ext cx="1369031" cy="61177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B8A066A-AB1C-ECFB-1C20-F58BCE83B1C0}"/>
                  </a:ext>
                </a:extLst>
              </p:cNvPr>
              <p:cNvSpPr txBox="1"/>
              <p:nvPr/>
            </p:nvSpPr>
            <p:spPr>
              <a:xfrm>
                <a:off x="3893622" y="4884826"/>
                <a:ext cx="1412697" cy="7848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B8A066A-AB1C-ECFB-1C20-F58BCE83B1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3622" y="4884826"/>
                <a:ext cx="1412697" cy="78489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3" name="Picture 32">
            <a:extLst>
              <a:ext uri="{FF2B5EF4-FFF2-40B4-BE49-F238E27FC236}">
                <a16:creationId xmlns:a16="http://schemas.microsoft.com/office/drawing/2014/main" id="{D38609DB-2E9E-B0E9-9DEA-0CAC8CCBB75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888486" y="2928402"/>
            <a:ext cx="2676899" cy="340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777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5" grpId="0"/>
      <p:bldP spid="17" grpId="0"/>
      <p:bldP spid="18" grpId="0"/>
      <p:bldP spid="23" grpId="0"/>
      <p:bldP spid="25" grpId="0"/>
      <p:bldP spid="27" grpId="0"/>
      <p:bldP spid="29" grpId="0"/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A3E16A-11B9-4176-7B15-529C19C9CE72}"/>
              </a:ext>
            </a:extLst>
          </p:cNvPr>
          <p:cNvSpPr txBox="1"/>
          <p:nvPr/>
        </p:nvSpPr>
        <p:spPr>
          <a:xfrm>
            <a:off x="1497458" y="714525"/>
            <a:ext cx="13587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+ 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-2</a:t>
            </a:r>
            <a:endParaRPr lang="en-CA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8D908B-7354-DA85-E935-D950063D2088}"/>
              </a:ext>
            </a:extLst>
          </p:cNvPr>
          <p:cNvSpPr txBox="1"/>
          <p:nvPr/>
        </p:nvSpPr>
        <p:spPr>
          <a:xfrm>
            <a:off x="3441843" y="714525"/>
            <a:ext cx="1648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intersects with</a:t>
            </a:r>
            <a:endParaRPr lang="en-C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3A37A9-0C96-19C2-D3C4-B7EFEF111939}"/>
              </a:ext>
            </a:extLst>
          </p:cNvPr>
          <p:cNvSpPr txBox="1"/>
          <p:nvPr/>
        </p:nvSpPr>
        <p:spPr>
          <a:xfrm>
            <a:off x="5938463" y="714525"/>
            <a:ext cx="15847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6</a:t>
            </a:r>
            <a:endParaRPr lang="en-CA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5225422-9F4E-885D-FD68-424DDD70C5EF}"/>
                  </a:ext>
                </a:extLst>
              </p:cNvPr>
              <p:cNvSpPr txBox="1"/>
              <p:nvPr/>
            </p:nvSpPr>
            <p:spPr>
              <a:xfrm>
                <a:off x="1207494" y="1428377"/>
                <a:ext cx="164872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5225422-9F4E-885D-FD68-424DDD70C5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7494" y="1428377"/>
                <a:ext cx="1648721" cy="369332"/>
              </a:xfrm>
              <a:prstGeom prst="rect">
                <a:avLst/>
              </a:prstGeom>
              <a:blipFill>
                <a:blip r:embed="rId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16D990F-6F91-5763-C424-147E86E6AA4C}"/>
                  </a:ext>
                </a:extLst>
              </p:cNvPr>
              <p:cNvSpPr txBox="1"/>
              <p:nvPr/>
            </p:nvSpPr>
            <p:spPr>
              <a:xfrm>
                <a:off x="5694450" y="1428377"/>
                <a:ext cx="162331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16D990F-6F91-5763-C424-147E86E6AA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4450" y="1428377"/>
                <a:ext cx="1623317" cy="369332"/>
              </a:xfrm>
              <a:prstGeom prst="rect">
                <a:avLst/>
              </a:prstGeom>
              <a:blipFill>
                <a:blip r:embed="rId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BC134B7-0760-9820-4716-FFE2E35E633A}"/>
                  </a:ext>
                </a:extLst>
              </p:cNvPr>
              <p:cNvSpPr txBox="1"/>
              <p:nvPr/>
            </p:nvSpPr>
            <p:spPr>
              <a:xfrm>
                <a:off x="5694450" y="1957563"/>
                <a:ext cx="158478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BC134B7-0760-9820-4716-FFE2E35E63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4450" y="1957563"/>
                <a:ext cx="1584789" cy="369332"/>
              </a:xfrm>
              <a:prstGeom prst="rect">
                <a:avLst/>
              </a:prstGeom>
              <a:blipFill>
                <a:blip r:embed="rId4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5507166F-ED74-3E54-073B-BC8C19ED6768}"/>
              </a:ext>
            </a:extLst>
          </p:cNvPr>
          <p:cNvSpPr txBox="1"/>
          <p:nvPr/>
        </p:nvSpPr>
        <p:spPr>
          <a:xfrm>
            <a:off x="2031854" y="2682360"/>
            <a:ext cx="1127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Therefore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2B178E3-FFB5-22E6-6433-5CC88E424DDC}"/>
                  </a:ext>
                </a:extLst>
              </p:cNvPr>
              <p:cNvSpPr txBox="1"/>
              <p:nvPr/>
            </p:nvSpPr>
            <p:spPr>
              <a:xfrm>
                <a:off x="3441843" y="2682360"/>
                <a:ext cx="21190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−2=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2B178E3-FFB5-22E6-6433-5CC88E424D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1843" y="2682360"/>
                <a:ext cx="2119044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E464249-BEC2-32F9-0083-6916ED8AE022}"/>
                  </a:ext>
                </a:extLst>
              </p:cNvPr>
              <p:cNvSpPr txBox="1"/>
              <p:nvPr/>
            </p:nvSpPr>
            <p:spPr>
              <a:xfrm>
                <a:off x="3441843" y="3090759"/>
                <a:ext cx="21190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=−6+2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E464249-BEC2-32F9-0083-6916ED8AE0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1843" y="3090759"/>
                <a:ext cx="2119044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8B1962C-61DB-2021-605F-B06DEDA3EE64}"/>
                  </a:ext>
                </a:extLst>
              </p:cNvPr>
              <p:cNvSpPr txBox="1"/>
              <p:nvPr/>
            </p:nvSpPr>
            <p:spPr>
              <a:xfrm>
                <a:off x="3608517" y="3509701"/>
                <a:ext cx="148204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8B1962C-61DB-2021-605F-B06DEDA3EE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8517" y="3509701"/>
                <a:ext cx="1482047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19EDE3B-7CE6-BD98-69B9-08B2B5B0C0E1}"/>
                  </a:ext>
                </a:extLst>
              </p:cNvPr>
              <p:cNvSpPr txBox="1"/>
              <p:nvPr/>
            </p:nvSpPr>
            <p:spPr>
              <a:xfrm>
                <a:off x="3608517" y="4058561"/>
                <a:ext cx="128683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19EDE3B-7CE6-BD98-69B9-08B2B5B0C0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8517" y="4058561"/>
                <a:ext cx="1286838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22">
            <a:extLst>
              <a:ext uri="{FF2B5EF4-FFF2-40B4-BE49-F238E27FC236}">
                <a16:creationId xmlns:a16="http://schemas.microsoft.com/office/drawing/2014/main" id="{9F223868-1FAC-FB14-5AB8-17399561D2A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23251" y="1922100"/>
            <a:ext cx="4305901" cy="47345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629DC68-00EB-08C2-7B8A-1ADF7B0D9D2F}"/>
              </a:ext>
            </a:extLst>
          </p:cNvPr>
          <p:cNvSpPr txBox="1"/>
          <p:nvPr/>
        </p:nvSpPr>
        <p:spPr>
          <a:xfrm>
            <a:off x="1497458" y="5178175"/>
            <a:ext cx="5930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Sub the value of x back into one of the original equations…</a:t>
            </a:r>
            <a:endParaRPr lang="en-C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014EF18-DAF8-2DE1-3211-D3A990E849F3}"/>
                  </a:ext>
                </a:extLst>
              </p:cNvPr>
              <p:cNvSpPr txBox="1"/>
              <p:nvPr/>
            </p:nvSpPr>
            <p:spPr>
              <a:xfrm>
                <a:off x="1736332" y="5607391"/>
                <a:ext cx="169294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014EF18-DAF8-2DE1-3211-D3A990E849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6332" y="5607391"/>
                <a:ext cx="1692947" cy="369332"/>
              </a:xfrm>
              <a:prstGeom prst="rect">
                <a:avLst/>
              </a:prstGeom>
              <a:blipFill>
                <a:blip r:embed="rId10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5456FFD-8D3A-0050-C4F4-508937B9C5BA}"/>
                  </a:ext>
                </a:extLst>
              </p:cNvPr>
              <p:cNvSpPr txBox="1"/>
              <p:nvPr/>
            </p:nvSpPr>
            <p:spPr>
              <a:xfrm>
                <a:off x="1736332" y="6036607"/>
                <a:ext cx="115299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5456FFD-8D3A-0050-C4F4-508937B9C5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6332" y="6036607"/>
                <a:ext cx="1152994" cy="400110"/>
              </a:xfrm>
              <a:prstGeom prst="rect">
                <a:avLst/>
              </a:prstGeom>
              <a:blipFill>
                <a:blip r:embed="rId11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2965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3" grpId="0"/>
      <p:bldP spid="15" grpId="0"/>
      <p:bldP spid="17" grpId="0"/>
      <p:bldP spid="19" grpId="0"/>
      <p:bldP spid="21" grpId="0"/>
      <p:bldP spid="2" grpId="0"/>
      <p:bldP spid="7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4AA20AE-044F-6DC8-AA06-AD9CC3777A8E}"/>
              </a:ext>
            </a:extLst>
          </p:cNvPr>
          <p:cNvSpPr txBox="1"/>
          <p:nvPr/>
        </p:nvSpPr>
        <p:spPr>
          <a:xfrm>
            <a:off x="942653" y="70906"/>
            <a:ext cx="9711648" cy="13926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METHOD FOR STEP 2 – finding the </a:t>
            </a:r>
            <a:r>
              <a:rPr lang="en-US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 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component of the POI (</a:t>
            </a:r>
            <a:r>
              <a:rPr lang="en-US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x, y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en-CA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CA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*1*  Use the equation of the line in the </a:t>
            </a:r>
            <a:r>
              <a:rPr lang="en-US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 = mx + b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form</a:t>
            </a:r>
            <a:endParaRPr lang="en-CA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en-US" sz="10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CA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*2*  Substitute the value of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(from STEP 1) into that equation</a:t>
            </a:r>
            <a:endParaRPr lang="en-CA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CD0BB6-6FA5-5B7A-53D8-2BAD619F21C1}"/>
              </a:ext>
            </a:extLst>
          </p:cNvPr>
          <p:cNvSpPr txBox="1"/>
          <p:nvPr/>
        </p:nvSpPr>
        <p:spPr>
          <a:xfrm>
            <a:off x="942653" y="1528682"/>
            <a:ext cx="16567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*3*  Solve for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endParaRPr lang="en-CA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5FE5E4-1BAF-3948-F567-515C9CB73136}"/>
              </a:ext>
            </a:extLst>
          </p:cNvPr>
          <p:cNvSpPr txBox="1"/>
          <p:nvPr/>
        </p:nvSpPr>
        <p:spPr>
          <a:xfrm>
            <a:off x="895134" y="2003862"/>
            <a:ext cx="81397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476250" algn="l"/>
              </a:tabLs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EXAMPLES -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Solve the following equations by substituting in for the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value</a:t>
            </a:r>
            <a:endParaRPr lang="en-CA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AC30E3-0B95-6C1D-31B8-9FF05052CC2E}"/>
              </a:ext>
            </a:extLst>
          </p:cNvPr>
          <p:cNvSpPr txBox="1"/>
          <p:nvPr/>
        </p:nvSpPr>
        <p:spPr>
          <a:xfrm>
            <a:off x="1014573" y="2525413"/>
            <a:ext cx="23758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a)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+ 5 when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2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042D622-BBF0-4662-1EFE-77E1EBCD6704}"/>
                  </a:ext>
                </a:extLst>
              </p:cNvPr>
              <p:cNvSpPr txBox="1"/>
              <p:nvPr/>
            </p:nvSpPr>
            <p:spPr>
              <a:xfrm>
                <a:off x="1212350" y="2905288"/>
                <a:ext cx="149232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042D622-BBF0-4662-1EFE-77E1EBCD67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2350" y="2905288"/>
                <a:ext cx="1492321" cy="369332"/>
              </a:xfrm>
              <a:prstGeom prst="rect">
                <a:avLst/>
              </a:prstGeom>
              <a:blipFill>
                <a:blip r:embed="rId2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9A87680-07E5-1007-D934-183D9BC0860B}"/>
                  </a:ext>
                </a:extLst>
              </p:cNvPr>
              <p:cNvSpPr txBox="1"/>
              <p:nvPr/>
            </p:nvSpPr>
            <p:spPr>
              <a:xfrm>
                <a:off x="1212350" y="3380468"/>
                <a:ext cx="93751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9A87680-07E5-1007-D934-183D9BC086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2350" y="3380468"/>
                <a:ext cx="937516" cy="369332"/>
              </a:xfrm>
              <a:prstGeom prst="rect">
                <a:avLst/>
              </a:prstGeom>
              <a:blipFill>
                <a:blip r:embed="rId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FD91B658-AF6A-68A2-4B17-E1D341123564}"/>
              </a:ext>
            </a:extLst>
          </p:cNvPr>
          <p:cNvSpPr txBox="1"/>
          <p:nvPr/>
        </p:nvSpPr>
        <p:spPr>
          <a:xfrm>
            <a:off x="6606280" y="2525413"/>
            <a:ext cx="26738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b)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6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3 when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– 5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BFB5157-F7E4-13D2-2B70-28BD79F7DBA0}"/>
                  </a:ext>
                </a:extLst>
              </p:cNvPr>
              <p:cNvSpPr txBox="1"/>
              <p:nvPr/>
            </p:nvSpPr>
            <p:spPr>
              <a:xfrm>
                <a:off x="6431618" y="2905288"/>
                <a:ext cx="23759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=6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BFB5157-F7E4-13D2-2B70-28BD79F7DB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1618" y="2905288"/>
                <a:ext cx="2375900" cy="369332"/>
              </a:xfrm>
              <a:prstGeom prst="rect">
                <a:avLst/>
              </a:prstGeom>
              <a:blipFill>
                <a:blip r:embed="rId4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30AC8C5-2DCE-8013-7842-79588F0CC784}"/>
                  </a:ext>
                </a:extLst>
              </p:cNvPr>
              <p:cNvSpPr txBox="1"/>
              <p:nvPr/>
            </p:nvSpPr>
            <p:spPr>
              <a:xfrm>
                <a:off x="6718011" y="3380468"/>
                <a:ext cx="124574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=−33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30AC8C5-2DCE-8013-7842-79588F0CC7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8011" y="3380468"/>
                <a:ext cx="1245741" cy="369332"/>
              </a:xfrm>
              <a:prstGeom prst="rect">
                <a:avLst/>
              </a:prstGeom>
              <a:blipFill>
                <a:blip r:embed="rId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75C11763-8639-421B-7A29-9CA46D374B7D}"/>
              </a:ext>
            </a:extLst>
          </p:cNvPr>
          <p:cNvSpPr txBox="1"/>
          <p:nvPr/>
        </p:nvSpPr>
        <p:spPr>
          <a:xfrm>
            <a:off x="1137862" y="4397608"/>
            <a:ext cx="25300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c)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3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+ 8 when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7	</a:t>
            </a:r>
            <a:endParaRPr lang="en-CA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C1BF562-41ED-E230-6A2D-082A9BC09979}"/>
              </a:ext>
            </a:extLst>
          </p:cNvPr>
          <p:cNvSpPr txBox="1"/>
          <p:nvPr/>
        </p:nvSpPr>
        <p:spPr>
          <a:xfrm>
            <a:off x="6606280" y="4397608"/>
            <a:ext cx="30925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d)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– 9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25 when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– 4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E63D38B-7F51-BB32-CE24-F755FA679D83}"/>
                  </a:ext>
                </a:extLst>
              </p:cNvPr>
              <p:cNvSpPr txBox="1"/>
              <p:nvPr/>
            </p:nvSpPr>
            <p:spPr>
              <a:xfrm>
                <a:off x="1137862" y="4859273"/>
                <a:ext cx="187375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=3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E63D38B-7F51-BB32-CE24-F755FA679D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862" y="4859273"/>
                <a:ext cx="1873752" cy="369332"/>
              </a:xfrm>
              <a:prstGeom prst="rect">
                <a:avLst/>
              </a:prstGeom>
              <a:blipFill>
                <a:blip r:embed="rId6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ED1B9EF-273A-5756-649C-367B2EBA9714}"/>
                  </a:ext>
                </a:extLst>
              </p:cNvPr>
              <p:cNvSpPr txBox="1"/>
              <p:nvPr/>
            </p:nvSpPr>
            <p:spPr>
              <a:xfrm>
                <a:off x="1212350" y="5329318"/>
                <a:ext cx="124574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=29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ED1B9EF-273A-5756-649C-367B2EBA97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2350" y="5329318"/>
                <a:ext cx="1245742" cy="369332"/>
              </a:xfrm>
              <a:prstGeom prst="rect">
                <a:avLst/>
              </a:prstGeom>
              <a:blipFill>
                <a:blip r:embed="rId7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F7FA3C5-65E5-556E-CA6B-A91877E300D3}"/>
                  </a:ext>
                </a:extLst>
              </p:cNvPr>
              <p:cNvSpPr txBox="1"/>
              <p:nvPr/>
            </p:nvSpPr>
            <p:spPr>
              <a:xfrm>
                <a:off x="6606280" y="4859273"/>
                <a:ext cx="231425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=−9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−25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F7FA3C5-65E5-556E-CA6B-A91877E300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6280" y="4859273"/>
                <a:ext cx="2314253" cy="369332"/>
              </a:xfrm>
              <a:prstGeom prst="rect">
                <a:avLst/>
              </a:prstGeom>
              <a:blipFill>
                <a:blip r:embed="rId8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F27F5AC-ACFF-6ABA-54B7-96554441CD63}"/>
                  </a:ext>
                </a:extLst>
              </p:cNvPr>
              <p:cNvSpPr txBox="1"/>
              <p:nvPr/>
            </p:nvSpPr>
            <p:spPr>
              <a:xfrm>
                <a:off x="6718011" y="5304638"/>
                <a:ext cx="118281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=11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F27F5AC-ACFF-6ABA-54B7-96554441CD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8011" y="5304638"/>
                <a:ext cx="1182816" cy="369332"/>
              </a:xfrm>
              <a:prstGeom prst="rect">
                <a:avLst/>
              </a:prstGeom>
              <a:blipFill>
                <a:blip r:embed="rId9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5" name="Picture 34">
            <a:extLst>
              <a:ext uri="{FF2B5EF4-FFF2-40B4-BE49-F238E27FC236}">
                <a16:creationId xmlns:a16="http://schemas.microsoft.com/office/drawing/2014/main" id="{75C9B778-D677-321D-287C-E793970EA53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02613" y="3366953"/>
            <a:ext cx="861775" cy="369332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25CBF6B6-BFB5-D25A-34C8-171BBF5B81D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32526" y="3380468"/>
            <a:ext cx="1266278" cy="369331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3511F5A1-89DA-E32B-7D7B-B2330A7603B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29982" y="5414748"/>
            <a:ext cx="1090409" cy="369332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5C90C80D-D8EA-311F-1718-FAFF72A1E0F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21463" y="5498625"/>
            <a:ext cx="1002473" cy="36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18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  <p:bldP spid="15" grpId="0"/>
      <p:bldP spid="17" grpId="0"/>
      <p:bldP spid="19" grpId="0"/>
      <p:bldP spid="21" grpId="0"/>
      <p:bldP spid="23" grpId="0"/>
      <p:bldP spid="25" grpId="0"/>
      <p:bldP spid="27" grpId="0"/>
      <p:bldP spid="29" grpId="0"/>
      <p:bldP spid="3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609</Words>
  <Application>Microsoft Office PowerPoint</Application>
  <PresentationFormat>Widescreen</PresentationFormat>
  <Paragraphs>81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Wright</dc:creator>
  <cp:lastModifiedBy>James Wright</cp:lastModifiedBy>
  <cp:revision>7</cp:revision>
  <dcterms:created xsi:type="dcterms:W3CDTF">2025-04-06T20:59:32Z</dcterms:created>
  <dcterms:modified xsi:type="dcterms:W3CDTF">2025-04-12T03:41:32Z</dcterms:modified>
</cp:coreProperties>
</file>