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40" d="100"/>
          <a:sy n="140" d="100"/>
        </p:scale>
        <p:origin x="-2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E0FB-870A-E043-6CC7-6EB6B8B93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0A558-B582-759F-E560-ADF5ED9CF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6FD3C-119F-F963-AD92-411E8892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F6908-A46F-0A5B-8192-4AD6AEB5D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62EA0-CDB8-4FBC-BB2C-2F84E85A7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737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7FCD5-7CBE-4F7E-CBE5-58B731D9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943EF-835A-876E-9347-E54DA08AF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9AEA2-32C4-4E55-0B7D-0870DE6BC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D711E-0CCE-1AA5-2955-4B458B53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1376-4C5A-D97D-6958-8FA3A35D8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894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45634-16E6-806B-AB93-4094BF40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EB889-6EA0-5239-2D3B-EFCB78265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0E85E-A95C-AD7D-4EA2-D0E7F3FD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790B-D54D-3C7E-FF49-071E49022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64724-3E4F-5C28-E491-E27175B9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556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A9E1-446C-F3DE-B3AA-211BA03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E0DE0-01E9-EED8-84B1-00E867C16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C5A19-1F2B-A9E8-870D-320C670AB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2312A-97C8-9CB4-6B49-94C6DB8F9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BE819-EA4F-CDFA-967C-1BE0FF87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CF512-790F-BD34-2F0E-91B592060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43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8E883-EFBA-F43E-1199-76DA05738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91476-6A73-6E02-9611-A25AFCCA9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E5E21F-ABA3-6885-805E-873FD0789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0DEE-AF19-BDEF-C270-20B767FA7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0D937-01D1-545B-039E-368A5C7EE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E3D36D-7354-3585-8067-E06104EF1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E2096C-F6F4-1324-9397-6EBF8350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9E4368-DAE0-1EA1-8CC2-6B5BA96C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87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193D-0735-6241-7D9E-84569AAC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AED1C-5EC9-0837-7504-0E44B1B2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26841-B861-6DC7-71F9-00A296BB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76C8C-3C0A-93F4-4184-6A5CACBF2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31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953AD1-4A6A-360C-2920-6ABAE5A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01310-C548-607B-39B7-CFA9CBD2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E2DDA-A7E2-8A34-A33B-6AD51FD7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473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2C9A-F95B-4E8E-C02D-106688A7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056AE-5CDD-C6C1-BC9E-CB2911538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EAA14-67E5-3CF5-616D-B2125D9B7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888CC-C543-BE86-A86D-13ACAF9F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8417F-E441-7981-3E54-9CF0EC30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CCE1A-399A-3E62-5AD8-3EA5E3214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993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D3FC-2481-E29C-B648-79F2943E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7642D8-9457-7B4E-6704-AFABC9396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6EF7E-3EF4-CA31-A673-82CC7C956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68144-C90A-8135-2E2B-96E71E50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8D67E-75CE-B45C-AF30-C4D8C6DF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D4E87-308F-03F1-24E5-9B304E1E8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659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70547-E931-A650-0867-F40A04FE9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63AEEB-ACC3-FBB3-6A13-17DB0F19C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78E4E-19B3-7133-5653-ACF3D6F0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28982-2F93-A867-8157-5C868B03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6B5E3-4929-E2C1-9972-3A0559F8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578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411D72-5847-57F2-9C6F-29F8E84002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57FB0-1B3F-D14F-45BA-65301F6E4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C0013-7694-70EB-039C-E60F85697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7C4EA-A664-84AD-7F07-587C8F52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81196-042C-5E47-BA82-6B5CEA4B1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924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69AE3F-C43A-1D44-0F3F-355FA623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3E893-12F8-56AF-5BF1-DBD0A2E9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62F8A-B217-1531-BD2F-E50630963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75616B-5E38-4819-B834-4BE84E5C82B2}" type="datetimeFigureOut">
              <a:rPr lang="en-CA" smtClean="0"/>
              <a:t>2025-04-09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CF0E0-FBC7-8AFE-1F09-FDF2CDBC3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91621-E0B7-ED83-5F53-876E4EAFB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79868A-194F-4F69-8739-C2E0B72064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413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C4704E-4D13-12D1-7D6F-656A4333E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584" y="313898"/>
            <a:ext cx="4567204" cy="3645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D8BBBA-3B2C-C74C-D181-691A573634CF}"/>
              </a:ext>
            </a:extLst>
          </p:cNvPr>
          <p:cNvSpPr txBox="1"/>
          <p:nvPr/>
        </p:nvSpPr>
        <p:spPr>
          <a:xfrm>
            <a:off x="801365" y="1426190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</a:t>
            </a:r>
          </a:p>
          <a:p>
            <a:r>
              <a:rPr lang="en-US" dirty="0"/>
              <a:t>cost</a:t>
            </a:r>
          </a:p>
          <a:p>
            <a:r>
              <a:rPr lang="en-US" dirty="0"/>
              <a:t>etc.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D9210-10BD-AE94-9B53-9E425BCCE87F}"/>
              </a:ext>
            </a:extLst>
          </p:cNvPr>
          <p:cNvSpPr txBox="1"/>
          <p:nvPr/>
        </p:nvSpPr>
        <p:spPr>
          <a:xfrm>
            <a:off x="2886501" y="3848668"/>
            <a:ext cx="1155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units sold</a:t>
            </a:r>
          </a:p>
          <a:p>
            <a:r>
              <a:rPr lang="en-US" dirty="0"/>
              <a:t>distance</a:t>
            </a:r>
          </a:p>
          <a:p>
            <a:r>
              <a:rPr lang="en-US" dirty="0"/>
              <a:t>etc.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61F47-5007-2E2C-13C2-4BB7DC3B5BEA}"/>
              </a:ext>
            </a:extLst>
          </p:cNvPr>
          <p:cNvSpPr txBox="1"/>
          <p:nvPr/>
        </p:nvSpPr>
        <p:spPr>
          <a:xfrm>
            <a:off x="3568890" y="2136411"/>
            <a:ext cx="124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fixed value</a:t>
            </a:r>
            <a:endParaRPr lang="en-CA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6F4BCE9-3F41-1270-8AE6-9D26BC643C86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2238233" y="2265528"/>
            <a:ext cx="1330657" cy="5554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33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C7ECC3-B255-AFB7-52EA-76A4AA6EC218}"/>
              </a:ext>
            </a:extLst>
          </p:cNvPr>
          <p:cNvSpPr txBox="1"/>
          <p:nvPr/>
        </p:nvSpPr>
        <p:spPr>
          <a:xfrm>
            <a:off x="303904" y="95033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SOLVE AND INTERPRET LINEAR SYSTEMS…BY GRAPHING</a:t>
            </a:r>
            <a:endParaRPr lang="en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A9C1C-435A-139D-652C-F84DBCFD4EA1}"/>
              </a:ext>
            </a:extLst>
          </p:cNvPr>
          <p:cNvSpPr txBox="1"/>
          <p:nvPr/>
        </p:nvSpPr>
        <p:spPr>
          <a:xfrm>
            <a:off x="400721" y="692102"/>
            <a:ext cx="95608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Galaxy Video</a:t>
            </a:r>
            <a:r>
              <a:rPr lang="en-US" sz="1800" dirty="0">
                <a:solidFill>
                  <a:srgbClr val="FF0000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rents a game machine for $10 and video games for $3 each.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4-Less Video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rents a game machine for $7 and video games for $4 each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EEC3A-EFCA-BEEB-F520-372A2B4CCA42}"/>
              </a:ext>
            </a:extLst>
          </p:cNvPr>
          <p:cNvSpPr txBox="1"/>
          <p:nvPr/>
        </p:nvSpPr>
        <p:spPr>
          <a:xfrm>
            <a:off x="400720" y="1843169"/>
            <a:ext cx="105182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arenR"/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Write an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equation 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represent the cost of renting one game machine and video games at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each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store.  Define your variables.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9BC22-9542-364C-59C8-06C3F49A1DE7}"/>
              </a:ext>
            </a:extLst>
          </p:cNvPr>
          <p:cNvSpPr txBox="1"/>
          <p:nvPr/>
        </p:nvSpPr>
        <p:spPr>
          <a:xfrm>
            <a:off x="583603" y="4277982"/>
            <a:ext cx="9894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Create a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of values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for each equation.  (Use a maximum number of 6 video games.)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950E78-5469-17E6-4AA8-F5FA50204BDC}"/>
              </a:ext>
            </a:extLst>
          </p:cNvPr>
          <p:cNvSpPr txBox="1"/>
          <p:nvPr/>
        </p:nvSpPr>
        <p:spPr>
          <a:xfrm>
            <a:off x="892885" y="2717237"/>
            <a:ext cx="4449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C be the cost</a:t>
            </a:r>
          </a:p>
          <a:p>
            <a:r>
              <a:rPr lang="en-US" dirty="0"/>
              <a:t>Let g be the number of video games rented.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56592D-AC30-75A6-9174-88F868F2E48C}"/>
                  </a:ext>
                </a:extLst>
              </p:cNvPr>
              <p:cNvSpPr txBox="1"/>
              <p:nvPr/>
            </p:nvSpPr>
            <p:spPr>
              <a:xfrm>
                <a:off x="583603" y="3429000"/>
                <a:ext cx="20412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CA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56592D-AC30-75A6-9174-88F868F2E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03" y="3429000"/>
                <a:ext cx="2041263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B0D961-5A3A-7024-88B2-250D2D1D1DAD}"/>
                  </a:ext>
                </a:extLst>
              </p:cNvPr>
              <p:cNvSpPr txBox="1"/>
              <p:nvPr/>
            </p:nvSpPr>
            <p:spPr>
              <a:xfrm>
                <a:off x="699247" y="3810875"/>
                <a:ext cx="16539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CA" i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CA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CA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B0D961-5A3A-7024-88B2-250D2D1D1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47" y="3810875"/>
                <a:ext cx="1653988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F9611F2-C267-30E7-5F2C-F879628E1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978668"/>
              </p:ext>
            </p:extLst>
          </p:nvPr>
        </p:nvGraphicFramePr>
        <p:xfrm>
          <a:off x="583603" y="4745089"/>
          <a:ext cx="4644612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0237">
                  <a:extLst>
                    <a:ext uri="{9D8B030D-6E8A-4147-A177-3AD203B41FA5}">
                      <a16:colId xmlns:a16="http://schemas.microsoft.com/office/drawing/2014/main" val="47166458"/>
                    </a:ext>
                  </a:extLst>
                </a:gridCol>
                <a:gridCol w="3056395">
                  <a:extLst>
                    <a:ext uri="{9D8B030D-6E8A-4147-A177-3AD203B41FA5}">
                      <a16:colId xmlns:a16="http://schemas.microsoft.com/office/drawing/2014/main" val="2563492340"/>
                    </a:ext>
                  </a:extLst>
                </a:gridCol>
                <a:gridCol w="1087980">
                  <a:extLst>
                    <a:ext uri="{9D8B030D-6E8A-4147-A177-3AD203B41FA5}">
                      <a16:colId xmlns:a16="http://schemas.microsoft.com/office/drawing/2014/main" val="3720255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C=3g+10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Plot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9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C=3(0)+10     =10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(0,10)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7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C=3(2)+10     =16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(2,16)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65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C=3(4)+10     =22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(4,22)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3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C=3(6)+10     =28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(6,28)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97849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1897971-5939-8836-54DB-AF5CAE307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33731"/>
              </p:ext>
            </p:extLst>
          </p:nvPr>
        </p:nvGraphicFramePr>
        <p:xfrm>
          <a:off x="5530776" y="4726333"/>
          <a:ext cx="525914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5051">
                  <a:extLst>
                    <a:ext uri="{9D8B030D-6E8A-4147-A177-3AD203B41FA5}">
                      <a16:colId xmlns:a16="http://schemas.microsoft.com/office/drawing/2014/main" val="47166458"/>
                    </a:ext>
                  </a:extLst>
                </a:gridCol>
                <a:gridCol w="3631509">
                  <a:extLst>
                    <a:ext uri="{9D8B030D-6E8A-4147-A177-3AD203B41FA5}">
                      <a16:colId xmlns:a16="http://schemas.microsoft.com/office/drawing/2014/main" val="2563492340"/>
                    </a:ext>
                  </a:extLst>
                </a:gridCol>
                <a:gridCol w="1172584">
                  <a:extLst>
                    <a:ext uri="{9D8B030D-6E8A-4147-A177-3AD203B41FA5}">
                      <a16:colId xmlns:a16="http://schemas.microsoft.com/office/drawing/2014/main" val="3720255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C=4g+7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Plot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9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C=4(0)+7     = 7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(0,7)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7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C=4(2)+7     =  15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(2,15)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65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C=4(4)+7     = 23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(4,23)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3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C=4(6)+7     = 31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(6,31)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97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47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757F-987B-6D0B-4E95-1910879E1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D713BE-A090-E3EB-B985-50F63FFBA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18" y="534741"/>
            <a:ext cx="1010558" cy="17071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63F4A7-587D-7D0C-2CDD-9EDBD0613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80" y="2902946"/>
            <a:ext cx="1095528" cy="16956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5CAAE4-2DB8-6081-0A72-7C3ABB1FDBCC}"/>
              </a:ext>
            </a:extLst>
          </p:cNvPr>
          <p:cNvSpPr txBox="1"/>
          <p:nvPr/>
        </p:nvSpPr>
        <p:spPr>
          <a:xfrm>
            <a:off x="796726" y="165409"/>
            <a:ext cx="1477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Galaxy Video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68F2DF-A5ED-5BD3-3579-7FB73F504DC4}"/>
              </a:ext>
            </a:extLst>
          </p:cNvPr>
          <p:cNvSpPr txBox="1"/>
          <p:nvPr/>
        </p:nvSpPr>
        <p:spPr>
          <a:xfrm>
            <a:off x="796726" y="2550202"/>
            <a:ext cx="1462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4-Less Video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E3B422-ED20-266D-5E1A-92BA2676F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964" y="393105"/>
            <a:ext cx="6162689" cy="59001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00322C-8DA6-0876-3D41-968F20C0418E}"/>
              </a:ext>
            </a:extLst>
          </p:cNvPr>
          <p:cNvSpPr txBox="1"/>
          <p:nvPr/>
        </p:nvSpPr>
        <p:spPr>
          <a:xfrm>
            <a:off x="3045135" y="2550202"/>
            <a:ext cx="61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58010F-1A2E-A423-5659-930F1D03219A}"/>
              </a:ext>
            </a:extLst>
          </p:cNvPr>
          <p:cNvSpPr txBox="1"/>
          <p:nvPr/>
        </p:nvSpPr>
        <p:spPr>
          <a:xfrm>
            <a:off x="5680038" y="6293223"/>
            <a:ext cx="195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games rented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BB43B4-3A22-A7B9-341D-FD6F1078DEA6}"/>
              </a:ext>
            </a:extLst>
          </p:cNvPr>
          <p:cNvSpPr txBox="1"/>
          <p:nvPr/>
        </p:nvSpPr>
        <p:spPr>
          <a:xfrm>
            <a:off x="9856145" y="1018987"/>
            <a:ext cx="21327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represents</a:t>
            </a:r>
          </a:p>
          <a:p>
            <a:r>
              <a:rPr lang="en-US" dirty="0"/>
              <a:t>games rented when</a:t>
            </a:r>
          </a:p>
          <a:p>
            <a:r>
              <a:rPr lang="en-US" dirty="0"/>
              <a:t>cost is the same.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C9000B-262F-43B7-53AA-D5971A484573}"/>
              </a:ext>
            </a:extLst>
          </p:cNvPr>
          <p:cNvSpPr txBox="1"/>
          <p:nvPr/>
        </p:nvSpPr>
        <p:spPr>
          <a:xfrm>
            <a:off x="9650094" y="2734868"/>
            <a:ext cx="254486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the first 2 games</a:t>
            </a:r>
          </a:p>
          <a:p>
            <a:r>
              <a:rPr lang="en-US" dirty="0"/>
              <a:t>4-Less Video is cheaper</a:t>
            </a:r>
          </a:p>
          <a:p>
            <a:endParaRPr lang="en-US" dirty="0"/>
          </a:p>
          <a:p>
            <a:r>
              <a:rPr lang="en-US" dirty="0"/>
              <a:t>For 3 games they are </a:t>
            </a:r>
          </a:p>
          <a:p>
            <a:r>
              <a:rPr lang="en-US" dirty="0"/>
              <a:t>the same.</a:t>
            </a:r>
          </a:p>
          <a:p>
            <a:endParaRPr lang="en-US" dirty="0"/>
          </a:p>
          <a:p>
            <a:r>
              <a:rPr lang="en-US" dirty="0"/>
              <a:t>More than 3 games,</a:t>
            </a:r>
          </a:p>
          <a:p>
            <a:r>
              <a:rPr lang="en-US" dirty="0"/>
              <a:t>Galaxy Video is cheaper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1072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75BB4-8984-8949-F136-99896D62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F45EEC-2F54-3B36-C3D8-D95046961479}"/>
              </a:ext>
            </a:extLst>
          </p:cNvPr>
          <p:cNvSpPr txBox="1"/>
          <p:nvPr/>
        </p:nvSpPr>
        <p:spPr>
          <a:xfrm>
            <a:off x="368450" y="18503"/>
            <a:ext cx="723720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217170" algn="l"/>
              </a:tabLst>
            </a:pPr>
            <a:r>
              <a:rPr lang="en-US" b="1" u="sng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</a:t>
            </a:r>
            <a:endParaRPr lang="en-C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en-US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graph compares the rental costs of two halls.  For each graph:</a:t>
            </a:r>
            <a:endParaRPr lang="en-C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Font typeface="+mj-lt"/>
              <a:buAutoNum type="romanLcParenR"/>
              <a:tabLst>
                <a:tab pos="685800" algn="l"/>
              </a:tabLst>
            </a:pPr>
            <a:r>
              <a:rPr lang="en-US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what the point of intersection represents.</a:t>
            </a:r>
            <a:endParaRPr lang="en-C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Font typeface="+mj-lt"/>
              <a:buAutoNum type="romanLcParenR"/>
              <a:tabLst>
                <a:tab pos="685800" algn="l"/>
              </a:tabLst>
            </a:pPr>
            <a:r>
              <a:rPr lang="en-US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how many guests is each hall cheaper?  Explain</a:t>
            </a:r>
            <a:endParaRPr lang="en-C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588F5-3184-42D9-E3D8-3D0827D1F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19" y="1372720"/>
            <a:ext cx="5839668" cy="5341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EF0CAC-8226-7EA6-B41D-E0D69C3BAE4B}"/>
              </a:ext>
            </a:extLst>
          </p:cNvPr>
          <p:cNvSpPr txBox="1"/>
          <p:nvPr/>
        </p:nvSpPr>
        <p:spPr>
          <a:xfrm rot="16200000">
            <a:off x="595414" y="3463962"/>
            <a:ext cx="1159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Cost($)</a:t>
            </a:r>
            <a:endParaRPr lang="en-CA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85F198-2425-4818-7850-576955855B6D}"/>
              </a:ext>
            </a:extLst>
          </p:cNvPr>
          <p:cNvSpPr txBox="1"/>
          <p:nvPr/>
        </p:nvSpPr>
        <p:spPr>
          <a:xfrm>
            <a:off x="2682753" y="6482963"/>
            <a:ext cx="260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Guests</a:t>
            </a:r>
            <a:endParaRPr lang="en-CA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27188-97A5-D36F-390D-FF563C9CDAD5}"/>
              </a:ext>
            </a:extLst>
          </p:cNvPr>
          <p:cNvSpPr txBox="1"/>
          <p:nvPr/>
        </p:nvSpPr>
        <p:spPr>
          <a:xfrm>
            <a:off x="2285047" y="374317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Hall D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7FC07B-52B8-4D70-0473-0B7B48CCA164}"/>
              </a:ext>
            </a:extLst>
          </p:cNvPr>
          <p:cNvSpPr txBox="1"/>
          <p:nvPr/>
        </p:nvSpPr>
        <p:spPr>
          <a:xfrm>
            <a:off x="3033329" y="4808668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Hall C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9DE205-BD6A-7D29-E8E5-FFA0E48A0514}"/>
              </a:ext>
            </a:extLst>
          </p:cNvPr>
          <p:cNvSpPr txBox="1"/>
          <p:nvPr/>
        </p:nvSpPr>
        <p:spPr>
          <a:xfrm>
            <a:off x="7605656" y="1372720"/>
            <a:ext cx="377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150 Guests the two halls cost the </a:t>
            </a:r>
          </a:p>
          <a:p>
            <a:r>
              <a:rPr lang="en-US" dirty="0"/>
              <a:t>same to rent.    $4500.00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BB9B75-6553-B017-4A60-5F0DE39A527C}"/>
              </a:ext>
            </a:extLst>
          </p:cNvPr>
          <p:cNvSpPr txBox="1"/>
          <p:nvPr/>
        </p:nvSpPr>
        <p:spPr>
          <a:xfrm>
            <a:off x="7713233" y="2452744"/>
            <a:ext cx="37668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guest number is under 150, Hall C</a:t>
            </a:r>
          </a:p>
          <a:p>
            <a:r>
              <a:rPr lang="en-US" dirty="0"/>
              <a:t>is cheaper.</a:t>
            </a:r>
          </a:p>
          <a:p>
            <a:endParaRPr lang="en-US" dirty="0"/>
          </a:p>
          <a:p>
            <a:r>
              <a:rPr lang="en-US" dirty="0"/>
              <a:t>With more than 150 guests, Hall D is</a:t>
            </a:r>
          </a:p>
          <a:p>
            <a:r>
              <a:rPr lang="en-US" dirty="0"/>
              <a:t>cheaper.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B671A8-1FED-90E2-F489-945861071F75}"/>
              </a:ext>
            </a:extLst>
          </p:cNvPr>
          <p:cNvSpPr txBox="1"/>
          <p:nvPr/>
        </p:nvSpPr>
        <p:spPr>
          <a:xfrm>
            <a:off x="7605656" y="1003388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827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13E00-BFED-3B54-E6B9-8D8720FA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D1337B-87B2-A64C-E768-F2362E9F0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063" y="522046"/>
            <a:ext cx="5439168" cy="55342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065C66-F644-7DC5-E9F2-37C2B9A105FF}"/>
              </a:ext>
            </a:extLst>
          </p:cNvPr>
          <p:cNvSpPr txBox="1"/>
          <p:nvPr/>
        </p:nvSpPr>
        <p:spPr>
          <a:xfrm>
            <a:off x="3334347" y="6056253"/>
            <a:ext cx="260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Guests</a:t>
            </a:r>
            <a:endParaRPr lang="en-CA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39B00-5E87-83AE-E21E-231EA82ABB5A}"/>
              </a:ext>
            </a:extLst>
          </p:cNvPr>
          <p:cNvSpPr txBox="1"/>
          <p:nvPr/>
        </p:nvSpPr>
        <p:spPr>
          <a:xfrm rot="16200000">
            <a:off x="1215345" y="3540125"/>
            <a:ext cx="1159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Cost($)</a:t>
            </a:r>
            <a:endParaRPr lang="en-CA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225E8-0000-AD50-F132-C0665D59AFB4}"/>
              </a:ext>
            </a:extLst>
          </p:cNvPr>
          <p:cNvSpPr txBox="1"/>
          <p:nvPr/>
        </p:nvSpPr>
        <p:spPr>
          <a:xfrm>
            <a:off x="7605656" y="1372720"/>
            <a:ext cx="377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240 Guests the two halls cost the </a:t>
            </a:r>
          </a:p>
          <a:p>
            <a:r>
              <a:rPr lang="en-US" dirty="0"/>
              <a:t>same to rent.    $18000.00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9053E-CCB0-0F09-2F72-B9D6F87C6EEE}"/>
              </a:ext>
            </a:extLst>
          </p:cNvPr>
          <p:cNvSpPr txBox="1"/>
          <p:nvPr/>
        </p:nvSpPr>
        <p:spPr>
          <a:xfrm>
            <a:off x="7713233" y="2452744"/>
            <a:ext cx="37668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guest number is under 240, Hall E</a:t>
            </a:r>
          </a:p>
          <a:p>
            <a:r>
              <a:rPr lang="en-US" dirty="0"/>
              <a:t>is cheaper.</a:t>
            </a:r>
          </a:p>
          <a:p>
            <a:endParaRPr lang="en-US" dirty="0"/>
          </a:p>
          <a:p>
            <a:r>
              <a:rPr lang="en-US" dirty="0"/>
              <a:t>With more than 240 guests, Hall F is</a:t>
            </a:r>
          </a:p>
          <a:p>
            <a:r>
              <a:rPr lang="en-US" dirty="0"/>
              <a:t>cheaper.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4E970-F17F-811F-D663-74C58A659A87}"/>
              </a:ext>
            </a:extLst>
          </p:cNvPr>
          <p:cNvSpPr txBox="1"/>
          <p:nvPr/>
        </p:nvSpPr>
        <p:spPr>
          <a:xfrm>
            <a:off x="7605656" y="1003388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2399EE-7B51-8EA0-BD9E-873ED271F96B}"/>
              </a:ext>
            </a:extLst>
          </p:cNvPr>
          <p:cNvSpPr txBox="1"/>
          <p:nvPr/>
        </p:nvSpPr>
        <p:spPr>
          <a:xfrm>
            <a:off x="3873693" y="4065904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Hall 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58139C-7BAD-0D3E-01B9-B1CC681058A4}"/>
              </a:ext>
            </a:extLst>
          </p:cNvPr>
          <p:cNvSpPr txBox="1"/>
          <p:nvPr/>
        </p:nvSpPr>
        <p:spPr>
          <a:xfrm>
            <a:off x="3334347" y="317681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Hall F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59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CCEE3B-D1CB-22E3-820B-909E93F760BC}"/>
              </a:ext>
            </a:extLst>
          </p:cNvPr>
          <p:cNvSpPr txBox="1"/>
          <p:nvPr/>
        </p:nvSpPr>
        <p:spPr>
          <a:xfrm>
            <a:off x="174811" y="108490"/>
            <a:ext cx="10206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graph represents the costs to produce and sell pizza.  Graph A represents the daily cost to produce pizza.  Graph B represents the daily income from the sale of pizzas.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58B782-E6F8-9515-D692-F5E1F7F13C9C}"/>
              </a:ext>
            </a:extLst>
          </p:cNvPr>
          <p:cNvSpPr txBox="1"/>
          <p:nvPr/>
        </p:nvSpPr>
        <p:spPr>
          <a:xfrm>
            <a:off x="379208" y="971344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what the point of intersection represents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5B0D9-A119-BE83-5E72-32CD462B18DF}"/>
              </a:ext>
            </a:extLst>
          </p:cNvPr>
          <p:cNvSpPr txBox="1"/>
          <p:nvPr/>
        </p:nvSpPr>
        <p:spPr>
          <a:xfrm>
            <a:off x="243061" y="2967335"/>
            <a:ext cx="4268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tabLst>
                <a:tab pos="4572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pizzas must be sold before </a:t>
            </a:r>
            <a:b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is a profit (that is, the income is </a:t>
            </a:r>
            <a:b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greater than the cost)?  Explain.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D830E5-CF7B-568F-2E15-D957479DF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010" y="552371"/>
            <a:ext cx="7078063" cy="51346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650ECC-909F-3E14-D58C-71F61AC0B019}"/>
              </a:ext>
            </a:extLst>
          </p:cNvPr>
          <p:cNvSpPr txBox="1"/>
          <p:nvPr/>
        </p:nvSpPr>
        <p:spPr>
          <a:xfrm>
            <a:off x="537882" y="1710008"/>
            <a:ext cx="3752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At 30 pizzas produced, the daily</a:t>
            </a:r>
          </a:p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cost and the daily profit is the same.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07C1B5-5F8F-5F33-86F9-9FCABCE7F811}"/>
              </a:ext>
            </a:extLst>
          </p:cNvPr>
          <p:cNvSpPr txBox="1"/>
          <p:nvPr/>
        </p:nvSpPr>
        <p:spPr>
          <a:xfrm>
            <a:off x="537882" y="4399878"/>
            <a:ext cx="3115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31 pizzas must be sold before</a:t>
            </a:r>
          </a:p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 profit is made.</a:t>
            </a:r>
            <a:endParaRPr lang="en-C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E65A7-35E0-642E-84F4-95EF74F536F9}"/>
              </a:ext>
            </a:extLst>
          </p:cNvPr>
          <p:cNvSpPr txBox="1"/>
          <p:nvPr/>
        </p:nvSpPr>
        <p:spPr>
          <a:xfrm rot="16200000">
            <a:off x="3119249" y="3686055"/>
            <a:ext cx="2142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 and Income($)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973AC2-EC9C-E95A-031E-882BCBCDD3C1}"/>
              </a:ext>
            </a:extLst>
          </p:cNvPr>
          <p:cNvSpPr txBox="1"/>
          <p:nvPr/>
        </p:nvSpPr>
        <p:spPr>
          <a:xfrm>
            <a:off x="7304442" y="6380178"/>
            <a:ext cx="191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Pizzas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A84C07-214E-32EC-6462-117B7997AD60}"/>
              </a:ext>
            </a:extLst>
          </p:cNvPr>
          <p:cNvSpPr txBox="1"/>
          <p:nvPr/>
        </p:nvSpPr>
        <p:spPr>
          <a:xfrm>
            <a:off x="6290511" y="2466349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490314-9E77-B390-5682-18A144182685}"/>
              </a:ext>
            </a:extLst>
          </p:cNvPr>
          <p:cNvSpPr txBox="1"/>
          <p:nvPr/>
        </p:nvSpPr>
        <p:spPr>
          <a:xfrm>
            <a:off x="6471010" y="3468322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B</a:t>
            </a:r>
            <a:endParaRPr lang="en-CA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5C33EA-80E5-5043-4AEF-AFC87E872717}"/>
              </a:ext>
            </a:extLst>
          </p:cNvPr>
          <p:cNvSpPr txBox="1"/>
          <p:nvPr/>
        </p:nvSpPr>
        <p:spPr>
          <a:xfrm>
            <a:off x="6936302" y="1065007"/>
            <a:ext cx="157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 of Pizzas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99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2221</TotalTime>
  <Words>503</Words>
  <Application>Microsoft Office PowerPoint</Application>
  <PresentationFormat>Widescreen</PresentationFormat>
  <Paragraphs>102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4</cp:revision>
  <dcterms:created xsi:type="dcterms:W3CDTF">2025-04-06T19:09:01Z</dcterms:created>
  <dcterms:modified xsi:type="dcterms:W3CDTF">2025-04-11T13:56:13Z</dcterms:modified>
</cp:coreProperties>
</file>