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7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BE00-8183-33B4-7A42-2DE3E8F12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D62CBF-DC3B-845A-A900-9CC86F6C1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A8F47-CB27-2BA2-CA95-F9276C350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1E4C0-FA0F-23A6-D691-F3E535C7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2B1ED-73F7-1A77-A0BE-3B344D6C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321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F42C-F5F9-3CE5-BD5B-13AFA628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AA721-7507-81E1-B3DE-81604D1E4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49C6F-5165-FE00-30B2-2F82D3D99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A445C-6EB6-EAE3-D38F-C0C9E937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D4A95-B89B-1F53-C653-E04836F0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011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94E33-880D-1A27-A983-CAA13F69B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BB0BD-93E5-A84F-7927-2FB7F6438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1F91B-12B7-AFF3-C0F6-2ED8B999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FF63B-C31A-227F-FB45-9480F3577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1867B-7798-6094-9B8F-5B3956868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29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8F2E8-1E85-56C5-ADAC-AD26635E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0E6D8-6235-CF14-714E-5F6AD8DBE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25FC3-434A-07C4-768C-C4EAB478A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610BE-6179-B362-416C-6490D69B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6E18F-894C-CF02-5E89-F04BC2F5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B8B8D-EDF1-1313-8D7B-95FAFA16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776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08014-2AE3-B474-AA8B-C0FFA6C1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9B8B3-90C0-850A-FEB0-523018955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F05B8-000F-272C-62FA-7D7830E26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67A740-D214-4BD9-BBB8-CABDF8690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CE49F-7B54-718F-2C0E-29ED40A15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E5BB09-F69E-1E23-ED49-2CEF5CDBD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430E4A-32AE-4909-DB46-F2D9D2F9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60A563-3E3B-2397-2723-A84E09D7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319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3D88-E288-A3F2-030D-1DE8462E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B1C948-DF39-35ED-E031-1ED4095A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81477-AEF2-6A2A-A0D0-8D337195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905BC-30AD-1909-B2D5-15EBC807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13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8BF5F-5921-AACC-0348-A2F5DBD23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2E6256-0882-0916-27F7-3B112B71F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121B8-997F-91B6-AB80-3AD03CDF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237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0C77-F9EB-A6EB-90F3-AD260770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81411-5A27-7C49-C0DA-D8C31FFD8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66775-569B-3287-0095-FCCF1F6A0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53D58-D4B1-69A3-F9E0-4B0E3A2C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AC925-F6E8-9160-3B17-3CA7DE1D4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EF2A6-3520-E2B2-F881-883D24A1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004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0CD4-FD5E-AA83-A49B-CD7A28418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93E736-FA8C-6B69-59E4-E54EFABAD7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9BC14-3DCA-76A7-4E98-8A14FA739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62018-1E2C-9ABF-C850-CB197BF2A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82530-DDD5-5AF5-1E78-ECED38A9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2B6AE-8DF7-0AA7-3426-E3F93A4EE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47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5F54-5D5D-CEF6-2D11-4CF4D498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AE35DC-7E78-B71D-A548-92B6B7768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9BDC3-7404-7A29-B177-9FED0342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14253-B351-752C-A03A-311BC0B4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4C021-1B41-B7CB-93DE-3783574A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73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F6CF48-138A-6C2F-7EDB-EDD74C1506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9C49E-9693-158B-B147-0904CEA7D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B8844-80F8-E659-A27E-DB780A070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F30A9-3BB1-A6E7-885E-146F1399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E37CA-A164-45F8-734E-BFE7DE62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198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2E6CAD-2D69-2C67-DC35-78B0475E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47CF2-8E72-E564-304F-D144E1698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103F1-F3AC-AF14-579D-C3062FCF3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A49AD0-076B-4413-B458-574847E0C29A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ED9EE-137A-9D30-996A-291A0385B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F8624-14B3-8ED8-E985-C846719C5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068C2B-F81F-489E-9D26-DA576DECBC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143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6F95E6-95A0-5D4C-3895-0E4265C33324}"/>
              </a:ext>
            </a:extLst>
          </p:cNvPr>
          <p:cNvSpPr txBox="1"/>
          <p:nvPr/>
        </p:nvSpPr>
        <p:spPr>
          <a:xfrm>
            <a:off x="798815" y="10301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MODELLING WORD PROBLEMS USING LINEAR SYSTEMS</a:t>
            </a:r>
            <a:endParaRPr lang="en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D71A5A-2AB0-C749-22F5-E2CFA7390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6842" y="229965"/>
            <a:ext cx="1152686" cy="10955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20FEE3-98B5-15EF-9B90-2A34B88B19EC}"/>
              </a:ext>
            </a:extLst>
          </p:cNvPr>
          <p:cNvSpPr txBox="1"/>
          <p:nvPr/>
        </p:nvSpPr>
        <p:spPr>
          <a:xfrm>
            <a:off x="511138" y="777729"/>
            <a:ext cx="80061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To </a:t>
            </a: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MODEL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a word problem using a system of linear equations you must: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+mj-lt"/>
              <a:buAutoNum type="arabicParenR"/>
              <a:tabLst>
                <a:tab pos="457200" algn="l"/>
              </a:tabLst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____________ your _________________ using “________” statements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+mj-lt"/>
              <a:buAutoNum type="arabicParenR"/>
              <a:tabLst>
                <a:tab pos="457200" algn="l"/>
              </a:tabLst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____________ each of your _________________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868C74-5338-8389-00DF-7AF51F72C52F}"/>
              </a:ext>
            </a:extLst>
          </p:cNvPr>
          <p:cNvSpPr txBox="1"/>
          <p:nvPr/>
        </p:nvSpPr>
        <p:spPr>
          <a:xfrm>
            <a:off x="511137" y="2828155"/>
            <a:ext cx="8396556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CA" sz="20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TYPES OF LINEAR SYSTEM PROBLEMS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In our class there are </a:t>
            </a: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TWO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types of linear system problems that can be modelled.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7A106B-DC84-910C-5957-B0D7EC7D5DAC}"/>
              </a:ext>
            </a:extLst>
          </p:cNvPr>
          <p:cNvSpPr txBox="1"/>
          <p:nvPr/>
        </p:nvSpPr>
        <p:spPr>
          <a:xfrm>
            <a:off x="511137" y="4350289"/>
            <a:ext cx="97630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FIRST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is when you have a ______________ SCENARIO  under _______________ conditions.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2309ED-AD32-4C80-BC05-C6C8D5512800}"/>
              </a:ext>
            </a:extLst>
          </p:cNvPr>
          <p:cNvSpPr txBox="1"/>
          <p:nvPr/>
        </p:nvSpPr>
        <p:spPr>
          <a:xfrm>
            <a:off x="1131920" y="1092475"/>
            <a:ext cx="965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Declare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ECCB1F-BE5E-270E-3D53-0EE48C176F6C}"/>
              </a:ext>
            </a:extLst>
          </p:cNvPr>
          <p:cNvSpPr txBox="1"/>
          <p:nvPr/>
        </p:nvSpPr>
        <p:spPr>
          <a:xfrm>
            <a:off x="5556606" y="1131672"/>
            <a:ext cx="70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“Let”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C4AA4B-6364-062F-2D39-2CDE0780FCFC}"/>
              </a:ext>
            </a:extLst>
          </p:cNvPr>
          <p:cNvSpPr txBox="1"/>
          <p:nvPr/>
        </p:nvSpPr>
        <p:spPr>
          <a:xfrm>
            <a:off x="3151596" y="1131672"/>
            <a:ext cx="108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variables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5A1EE9-66FE-4D25-6572-19BE1A83357A}"/>
              </a:ext>
            </a:extLst>
          </p:cNvPr>
          <p:cNvSpPr txBox="1"/>
          <p:nvPr/>
        </p:nvSpPr>
        <p:spPr>
          <a:xfrm>
            <a:off x="1131920" y="1473479"/>
            <a:ext cx="857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Create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D29C33-5873-224F-035B-7638663E54B3}"/>
              </a:ext>
            </a:extLst>
          </p:cNvPr>
          <p:cNvSpPr txBox="1"/>
          <p:nvPr/>
        </p:nvSpPr>
        <p:spPr>
          <a:xfrm>
            <a:off x="2765913" y="4597282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single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E07FC6-F049-9324-E316-67BB44FA613F}"/>
              </a:ext>
            </a:extLst>
          </p:cNvPr>
          <p:cNvSpPr txBox="1"/>
          <p:nvPr/>
        </p:nvSpPr>
        <p:spPr>
          <a:xfrm>
            <a:off x="3717612" y="1461807"/>
            <a:ext cx="1181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equations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EEC7CD-0479-CC24-DFAB-4FA0D7640FD1}"/>
              </a:ext>
            </a:extLst>
          </p:cNvPr>
          <p:cNvSpPr txBox="1"/>
          <p:nvPr/>
        </p:nvSpPr>
        <p:spPr>
          <a:xfrm>
            <a:off x="6096000" y="4597282"/>
            <a:ext cx="10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different</a:t>
            </a:r>
            <a:endParaRPr lang="en-C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466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7A23-D5E2-0271-3748-FB2DB233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A0900-BA96-0B57-0DC1-EF9E737EB62D}"/>
              </a:ext>
            </a:extLst>
          </p:cNvPr>
          <p:cNvSpPr txBox="1"/>
          <p:nvPr/>
        </p:nvSpPr>
        <p:spPr>
          <a:xfrm>
            <a:off x="583058" y="391404"/>
            <a:ext cx="107698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Example: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>
              <a:spcBef>
                <a:spcPts val="600"/>
              </a:spcBef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Jason weighs six kilograms less than twice Bill’s weight.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        If the sum of their weights is 102 kilograms, how much does each person weigh?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37C767-7524-0441-D408-BD0B9B8B6E3B}"/>
              </a:ext>
            </a:extLst>
          </p:cNvPr>
          <p:cNvSpPr txBox="1"/>
          <p:nvPr/>
        </p:nvSpPr>
        <p:spPr>
          <a:xfrm>
            <a:off x="1047964" y="2034283"/>
            <a:ext cx="238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j be Jason’s weight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A89CDA-C4DA-99F6-C727-A4C70DA995AF}"/>
              </a:ext>
            </a:extLst>
          </p:cNvPr>
          <p:cNvSpPr txBox="1"/>
          <p:nvPr/>
        </p:nvSpPr>
        <p:spPr>
          <a:xfrm>
            <a:off x="1047964" y="2784610"/>
            <a:ext cx="2191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b be Bill’s weight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D5011-2CBD-5734-4801-33AFF372D6AD}"/>
              </a:ext>
            </a:extLst>
          </p:cNvPr>
          <p:cNvSpPr/>
          <p:nvPr/>
        </p:nvSpPr>
        <p:spPr>
          <a:xfrm>
            <a:off x="1149849" y="771108"/>
            <a:ext cx="5126805" cy="308225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0EA5EE-AF1E-BF4E-6FF2-ABB4440BE52D}"/>
              </a:ext>
            </a:extLst>
          </p:cNvPr>
          <p:cNvSpPr/>
          <p:nvPr/>
        </p:nvSpPr>
        <p:spPr>
          <a:xfrm>
            <a:off x="1149849" y="1119865"/>
            <a:ext cx="7459895" cy="308225"/>
          </a:xfrm>
          <a:prstGeom prst="rect">
            <a:avLst/>
          </a:prstGeom>
          <a:solidFill>
            <a:schemeClr val="accent6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05B1A-2654-09B9-0224-FFB7A21CE7BB}"/>
              </a:ext>
            </a:extLst>
          </p:cNvPr>
          <p:cNvSpPr txBox="1"/>
          <p:nvPr/>
        </p:nvSpPr>
        <p:spPr>
          <a:xfrm>
            <a:off x="1149849" y="353431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F15A7-C283-27CB-6FA8-284089CBA98F}"/>
              </a:ext>
            </a:extLst>
          </p:cNvPr>
          <p:cNvSpPr txBox="1"/>
          <p:nvPr/>
        </p:nvSpPr>
        <p:spPr>
          <a:xfrm>
            <a:off x="1149849" y="428401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7EE927-0479-DF1D-9A60-C027E031CBEB}"/>
                  </a:ext>
                </a:extLst>
              </p:cNvPr>
              <p:cNvSpPr txBox="1"/>
              <p:nvPr/>
            </p:nvSpPr>
            <p:spPr>
              <a:xfrm>
                <a:off x="1846777" y="3499576"/>
                <a:ext cx="220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7EE927-0479-DF1D-9A60-C027E031C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777" y="3499576"/>
                <a:ext cx="2201565" cy="461665"/>
              </a:xfrm>
              <a:prstGeom prst="rect">
                <a:avLst/>
              </a:prstGeom>
              <a:blipFill>
                <a:blip r:embed="rId2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620D79-E6C7-B2D5-3205-448ABA536068}"/>
                  </a:ext>
                </a:extLst>
              </p:cNvPr>
              <p:cNvSpPr txBox="1"/>
              <p:nvPr/>
            </p:nvSpPr>
            <p:spPr>
              <a:xfrm>
                <a:off x="1995917" y="4191677"/>
                <a:ext cx="190328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i="0">
                          <a:latin typeface="Cambria Math" panose="02040503050406030204" pitchFamily="18" charset="0"/>
                        </a:rPr>
                        <m:t>=102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620D79-E6C7-B2D5-3205-448ABA536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17" y="4191677"/>
                <a:ext cx="1903287" cy="461665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701988B-1183-7DE5-B4C1-BB5145BF1D40}"/>
              </a:ext>
            </a:extLst>
          </p:cNvPr>
          <p:cNvSpPr txBox="1"/>
          <p:nvPr/>
        </p:nvSpPr>
        <p:spPr>
          <a:xfrm>
            <a:off x="4324966" y="3499576"/>
            <a:ext cx="751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Jason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503FA92-1159-2B44-BCD7-9AA5522B8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386" y="2156551"/>
            <a:ext cx="4790734" cy="416321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8D6C6F-4C25-0980-38A1-AC6C887E2651}"/>
              </a:ext>
            </a:extLst>
          </p:cNvPr>
          <p:cNvSpPr txBox="1"/>
          <p:nvPr/>
        </p:nvSpPr>
        <p:spPr>
          <a:xfrm>
            <a:off x="6451352" y="628193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Bill</a:t>
            </a:r>
            <a:endParaRPr lang="en-CA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2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  <p:bldP spid="11" grpId="0"/>
      <p:bldP spid="13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69CED-E970-F7E2-F47F-4350731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6EA50A-F82F-D2B4-3E98-FA7CF03D31AE}"/>
              </a:ext>
            </a:extLst>
          </p:cNvPr>
          <p:cNvSpPr txBox="1"/>
          <p:nvPr/>
        </p:nvSpPr>
        <p:spPr>
          <a:xfrm>
            <a:off x="603605" y="21226"/>
            <a:ext cx="81910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SECOND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is when you have _________ SCENARIOS under __________________ conditions.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2C34AE-60E2-CC06-E3E6-8EA7A3AC31D7}"/>
              </a:ext>
            </a:extLst>
          </p:cNvPr>
          <p:cNvSpPr txBox="1"/>
          <p:nvPr/>
        </p:nvSpPr>
        <p:spPr>
          <a:xfrm>
            <a:off x="233735" y="688099"/>
            <a:ext cx="103383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Example: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CA" sz="1800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Karl’s Towing 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charges $80 plus $0.22/km.  </a:t>
            </a:r>
            <a:r>
              <a:rPr lang="en-CA" sz="18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Bev’s Towing 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charges $70 plus $0.30/km.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Write a linear system to represent this problem. Which towing company would you use?  Explain.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17F82-79C8-609F-62E3-4F50095E9DF3}"/>
              </a:ext>
            </a:extLst>
          </p:cNvPr>
          <p:cNvSpPr txBox="1"/>
          <p:nvPr/>
        </p:nvSpPr>
        <p:spPr>
          <a:xfrm>
            <a:off x="273361" y="1984256"/>
            <a:ext cx="337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C</a:t>
            </a:r>
            <a:r>
              <a:rPr lang="en-US" dirty="0"/>
              <a:t> be the total cost of towing.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B7DD2A-98BD-00FA-E98A-27214E679585}"/>
              </a:ext>
            </a:extLst>
          </p:cNvPr>
          <p:cNvSpPr txBox="1"/>
          <p:nvPr/>
        </p:nvSpPr>
        <p:spPr>
          <a:xfrm>
            <a:off x="233735" y="2493209"/>
            <a:ext cx="3411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k</a:t>
            </a:r>
            <a:r>
              <a:rPr lang="en-US" dirty="0"/>
              <a:t> be the number of km towed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DE63F-E4F5-217B-75F6-55FB770F103C}"/>
              </a:ext>
            </a:extLst>
          </p:cNvPr>
          <p:cNvSpPr txBox="1"/>
          <p:nvPr/>
        </p:nvSpPr>
        <p:spPr>
          <a:xfrm>
            <a:off x="686898" y="3059131"/>
            <a:ext cx="52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1710A5-AE75-E9DD-1A01-833FCF3BAD11}"/>
                  </a:ext>
                </a:extLst>
              </p:cNvPr>
              <p:cNvSpPr txBox="1"/>
              <p:nvPr/>
            </p:nvSpPr>
            <p:spPr>
              <a:xfrm>
                <a:off x="1108138" y="3059131"/>
                <a:ext cx="24067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=0.22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1710A5-AE75-E9DD-1A01-833FCF3BA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138" y="3059131"/>
                <a:ext cx="240672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042FB0B-D91F-3752-0907-FC76E89FBED2}"/>
              </a:ext>
            </a:extLst>
          </p:cNvPr>
          <p:cNvSpPr txBox="1"/>
          <p:nvPr/>
        </p:nvSpPr>
        <p:spPr>
          <a:xfrm>
            <a:off x="686898" y="3625053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F6D260-DFB5-3E19-DB4C-9A3A6D10E507}"/>
                  </a:ext>
                </a:extLst>
              </p:cNvPr>
              <p:cNvSpPr txBox="1"/>
              <p:nvPr/>
            </p:nvSpPr>
            <p:spPr>
              <a:xfrm>
                <a:off x="1210879" y="3625053"/>
                <a:ext cx="22012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=0.30</m:t>
                      </m:r>
                      <m:r>
                        <a:rPr lang="en-CA" i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+70</m:t>
                      </m:r>
                    </m:oMath>
                  </m:oMathPara>
                </a14:m>
                <a:endParaRPr lang="en-CA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F6D260-DFB5-3E19-DB4C-9A3A6D10E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879" y="3625053"/>
                <a:ext cx="220123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FD382A7-4EFD-A890-ABF9-1CA2E1607E74}"/>
              </a:ext>
            </a:extLst>
          </p:cNvPr>
          <p:cNvSpPr txBox="1"/>
          <p:nvPr/>
        </p:nvSpPr>
        <p:spPr>
          <a:xfrm>
            <a:off x="2465798" y="298225"/>
            <a:ext cx="55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two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FE259A-5499-0BE7-890E-9B5BCAEB4821}"/>
              </a:ext>
            </a:extLst>
          </p:cNvPr>
          <p:cNvSpPr txBox="1"/>
          <p:nvPr/>
        </p:nvSpPr>
        <p:spPr>
          <a:xfrm>
            <a:off x="5578867" y="306793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similar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915827-8001-30FD-8C15-C1DA6F2E2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469" y="1984256"/>
            <a:ext cx="6224573" cy="44621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C9AB03A-5574-0737-EFFC-29AAB10AD6C7}"/>
              </a:ext>
            </a:extLst>
          </p:cNvPr>
          <p:cNvSpPr txBox="1"/>
          <p:nvPr/>
        </p:nvSpPr>
        <p:spPr>
          <a:xfrm>
            <a:off x="6976153" y="6355083"/>
            <a:ext cx="665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km</a:t>
            </a:r>
            <a:endParaRPr lang="en-CA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7FA8ED-3873-80F9-08C3-5EB0E45AEC8E}"/>
              </a:ext>
            </a:extLst>
          </p:cNvPr>
          <p:cNvSpPr txBox="1"/>
          <p:nvPr/>
        </p:nvSpPr>
        <p:spPr>
          <a:xfrm>
            <a:off x="4268831" y="4380732"/>
            <a:ext cx="860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cost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58481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5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B08E6-8E78-65C1-7296-9DCAB959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BC196C-6B0D-C2F4-019E-3D1FECF20C6F}"/>
              </a:ext>
            </a:extLst>
          </p:cNvPr>
          <p:cNvSpPr txBox="1"/>
          <p:nvPr/>
        </p:nvSpPr>
        <p:spPr>
          <a:xfrm>
            <a:off x="213189" y="114495"/>
            <a:ext cx="118589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Jill makes two types of quilts.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</a:t>
            </a:r>
            <a:r>
              <a:rPr lang="en-CA" sz="1800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first type 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costs $25 for fabric and $40 per hour for hand quilting.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</a:t>
            </a:r>
            <a:r>
              <a:rPr lang="en-CA" sz="18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second type 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costs $50 for fabric and $22 per hour for machine quilting.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For what number of hours are the costs the same?  </a:t>
            </a: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MODEL this problem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310AA2-E21D-198C-C784-40471C5CC8C3}"/>
              </a:ext>
            </a:extLst>
          </p:cNvPr>
          <p:cNvSpPr txBox="1"/>
          <p:nvPr/>
        </p:nvSpPr>
        <p:spPr>
          <a:xfrm>
            <a:off x="449492" y="1379691"/>
            <a:ext cx="24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C</a:t>
            </a:r>
            <a:r>
              <a:rPr lang="en-US" dirty="0"/>
              <a:t> be cost for a quilt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EB452-FA0A-562C-F064-AF47D3A7EF26}"/>
              </a:ext>
            </a:extLst>
          </p:cNvPr>
          <p:cNvSpPr txBox="1"/>
          <p:nvPr/>
        </p:nvSpPr>
        <p:spPr>
          <a:xfrm>
            <a:off x="449492" y="1798439"/>
            <a:ext cx="382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h</a:t>
            </a:r>
            <a:r>
              <a:rPr lang="en-US" dirty="0"/>
              <a:t> be the number of hours needed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D63543-86BE-2A91-CC81-ABCD19472327}"/>
                  </a:ext>
                </a:extLst>
              </p:cNvPr>
              <p:cNvSpPr txBox="1"/>
              <p:nvPr/>
            </p:nvSpPr>
            <p:spPr>
              <a:xfrm>
                <a:off x="1046493" y="2232638"/>
                <a:ext cx="24067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D63543-86BE-2A91-CC81-ABCD19472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493" y="2232638"/>
                <a:ext cx="240672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B6C829-45D4-3DAB-20C5-B4D3F863C691}"/>
                  </a:ext>
                </a:extLst>
              </p:cNvPr>
              <p:cNvSpPr txBox="1"/>
              <p:nvPr/>
            </p:nvSpPr>
            <p:spPr>
              <a:xfrm>
                <a:off x="1149234" y="2601970"/>
                <a:ext cx="22012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B6C829-45D4-3DAB-20C5-B4D3F863C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34" y="2601970"/>
                <a:ext cx="220123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33DEAD8-54CA-EA05-0013-AC9BAAF82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793" y="1379691"/>
            <a:ext cx="4932997" cy="54307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19D07C-CB8E-0974-5440-717FFF2562E2}"/>
              </a:ext>
            </a:extLst>
          </p:cNvPr>
          <p:cNvSpPr txBox="1"/>
          <p:nvPr/>
        </p:nvSpPr>
        <p:spPr>
          <a:xfrm>
            <a:off x="4704456" y="4705563"/>
            <a:ext cx="61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18C15-D06C-C7E5-25A4-BDD6BC53FA5A}"/>
              </a:ext>
            </a:extLst>
          </p:cNvPr>
          <p:cNvSpPr txBox="1"/>
          <p:nvPr/>
        </p:nvSpPr>
        <p:spPr>
          <a:xfrm>
            <a:off x="7274103" y="6441113"/>
            <a:ext cx="75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919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E0D8A-EBDB-6749-0826-F95B19C5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DF3345-7AFA-AFD6-2508-7051BD64B877}"/>
              </a:ext>
            </a:extLst>
          </p:cNvPr>
          <p:cNvSpPr txBox="1"/>
          <p:nvPr/>
        </p:nvSpPr>
        <p:spPr>
          <a:xfrm>
            <a:off x="192639" y="134639"/>
            <a:ext cx="11879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 band held a concert in its hometown. A total of 15 000 people attended.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tickets cost $8.00 per student and $12.50 per adult.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buNone/>
            </a:pP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concert took in a total of $162 500.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How many adults came to the concert?  </a:t>
            </a:r>
            <a:r>
              <a:rPr lang="en-CA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MODEL this problem</a:t>
            </a:r>
            <a:r>
              <a:rPr lang="en-CA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A4B59-8B82-D627-11D3-53C9409706F0}"/>
              </a:ext>
            </a:extLst>
          </p:cNvPr>
          <p:cNvSpPr txBox="1"/>
          <p:nvPr/>
        </p:nvSpPr>
        <p:spPr>
          <a:xfrm>
            <a:off x="408395" y="1899791"/>
            <a:ext cx="439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y</a:t>
            </a:r>
            <a:r>
              <a:rPr lang="en-US" dirty="0"/>
              <a:t> be the number of student tickets sold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DFE9A3-37E7-1090-230A-B99414BFB5EE}"/>
              </a:ext>
            </a:extLst>
          </p:cNvPr>
          <p:cNvSpPr txBox="1"/>
          <p:nvPr/>
        </p:nvSpPr>
        <p:spPr>
          <a:xfrm>
            <a:off x="408395" y="1475273"/>
            <a:ext cx="4146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</a:t>
            </a:r>
            <a:r>
              <a:rPr lang="en-US" b="1" i="1" dirty="0"/>
              <a:t>x</a:t>
            </a:r>
            <a:r>
              <a:rPr lang="en-US" dirty="0"/>
              <a:t> be the number of adult tickets sold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6B46478-B226-B6E5-3C01-D31543704520}"/>
                  </a:ext>
                </a:extLst>
              </p:cNvPr>
              <p:cNvSpPr txBox="1"/>
              <p:nvPr/>
            </p:nvSpPr>
            <p:spPr>
              <a:xfrm>
                <a:off x="192639" y="2317095"/>
                <a:ext cx="25582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=15000</m:t>
                      </m:r>
                    </m:oMath>
                  </m:oMathPara>
                </a14:m>
                <a:endParaRPr lang="en-CA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6B46478-B226-B6E5-3C01-D3154370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9" y="2317095"/>
                <a:ext cx="2558265" cy="461665"/>
              </a:xfrm>
              <a:prstGeom prst="rect">
                <a:avLst/>
              </a:prstGeo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22489C-D4D3-0551-6D17-59CD89F0D873}"/>
                  </a:ext>
                </a:extLst>
              </p:cNvPr>
              <p:cNvSpPr txBox="1"/>
              <p:nvPr/>
            </p:nvSpPr>
            <p:spPr>
              <a:xfrm>
                <a:off x="287676" y="2826732"/>
                <a:ext cx="31361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12.5</m:t>
                      </m:r>
                      <m:r>
                        <a:rPr lang="en-CA" sz="2400" i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400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CA" sz="2400" i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400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=162500</m:t>
                      </m:r>
                    </m:oMath>
                  </m:oMathPara>
                </a14:m>
                <a:endParaRPr lang="en-CA" sz="2400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22489C-D4D3-0551-6D17-59CD89F0D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76" y="2826732"/>
                <a:ext cx="3136186" cy="461665"/>
              </a:xfrm>
              <a:prstGeom prst="rect">
                <a:avLst/>
              </a:prstGeom>
              <a:blipFill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AF03B9BA-F655-9DFA-4CAD-2A824A439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953" y="1659939"/>
            <a:ext cx="6231698" cy="46381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92D009-C36D-F09D-2C4F-EB611C6942DE}"/>
              </a:ext>
            </a:extLst>
          </p:cNvPr>
          <p:cNvSpPr txBox="1"/>
          <p:nvPr/>
        </p:nvSpPr>
        <p:spPr>
          <a:xfrm>
            <a:off x="8070694" y="6298058"/>
            <a:ext cx="1020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adults</a:t>
            </a:r>
            <a:endParaRPr lang="en-CA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D40440-B8BE-303B-BC82-BEA110683339}"/>
              </a:ext>
            </a:extLst>
          </p:cNvPr>
          <p:cNvSpPr txBox="1"/>
          <p:nvPr/>
        </p:nvSpPr>
        <p:spPr>
          <a:xfrm>
            <a:off x="4129061" y="3429000"/>
            <a:ext cx="1355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students</a:t>
            </a:r>
            <a:endParaRPr lang="en-CA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B148A7-AB99-66E6-F773-05B8A6593F0D}"/>
              </a:ext>
            </a:extLst>
          </p:cNvPr>
          <p:cNvSpPr txBox="1"/>
          <p:nvPr/>
        </p:nvSpPr>
        <p:spPr>
          <a:xfrm>
            <a:off x="8445357" y="965636"/>
            <a:ext cx="309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approx. 9440 adults attended</a:t>
            </a:r>
            <a:endParaRPr lang="en-CA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D85CEE7-C6B0-4723-C06F-F7923DB362F2}"/>
              </a:ext>
            </a:extLst>
          </p:cNvPr>
          <p:cNvCxnSpPr/>
          <p:nvPr/>
        </p:nvCxnSpPr>
        <p:spPr>
          <a:xfrm flipH="1">
            <a:off x="9318661" y="1420087"/>
            <a:ext cx="277402" cy="324438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89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2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394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10</cp:revision>
  <dcterms:created xsi:type="dcterms:W3CDTF">2025-04-06T15:02:43Z</dcterms:created>
  <dcterms:modified xsi:type="dcterms:W3CDTF">2025-04-10T22:20:46Z</dcterms:modified>
</cp:coreProperties>
</file>