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1" r:id="rId9"/>
    <p:sldId id="262" r:id="rId10"/>
    <p:sldId id="263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6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A3B5-A886-426E-2E80-D62C73B05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9DEDC-B50D-219F-C36A-59F5D29EE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EAF08-A0C8-95E5-C96B-33A301AA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54148-952E-FC51-10D5-0D46F75C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2297A-7E15-D3C4-68A6-5B4F77E9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682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6C86D-843A-0CEE-C595-AE4D5203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1C8B8-2683-C9A9-CF62-6FA0CDA4F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6C9C0-B831-374C-F3C6-FAA47F18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72865-F5C7-E97E-F75E-DBAB65ECB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EFE2-2774-72F8-B173-8BF16525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61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3F70-616A-F181-AEFE-9E4D54E81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5B5F1-781F-3D8D-667A-0392C3B11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40D3-2426-4907-1C75-73714718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667C5-EB06-C0E0-77D6-CC86F234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94659-F579-4756-8495-AD5AF670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06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6AF71-A0DE-A3C8-6226-B88E2A06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6AF7F-BE62-6409-D64C-74440813A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E363B-0C5F-70B5-9562-FCF59C546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2D886-E50D-4043-ED81-8E794CEF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39986-2C63-CEED-CFD7-24718A36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2955C-BB35-1DBC-F359-D2206107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0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ADF0-77D8-E6E6-3B75-AEC0C2C3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3ADA2-E18F-536A-5474-76236DFD1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539CE4-C776-292A-2663-11BF277FF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327C19-B0E3-C8F9-1082-DFF2F93B4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301AE-515A-2EAC-BEB2-D7F3E015C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3F90CA-115E-04D5-491C-81CED9B9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5A04CB-1E1B-6BE9-CC24-7EFF64D4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9E2A6C-BE2F-D4FA-899E-01F5C42EE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41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3697-3E7B-5DF3-9DE5-1740E8A7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04FF3F-725C-5F44-71E2-E6EE505F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4A607-2C72-6660-2CDC-6C9F48AD8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93893-2EDC-BAC1-4BEE-D7E11CE02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83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32062E-0CE6-21D7-7F52-9625C4617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8853D-EC92-C41D-75B1-662B2C30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B64CF-6D30-D637-2F75-88D37FD27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502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8AB5-1306-E182-1BF9-3E2CC254E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9E45A-287A-405B-741A-0000DDBC7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B08FD-A481-10C1-81F3-8443AC838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5E74C-35CF-140E-6F4E-0AA046EC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BEC77-0B57-157B-25E3-D2F02D33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B0471-136C-77D6-822A-07D4E361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61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D112-E202-F023-6094-EE972E47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A82122-A689-AB46-48D5-133CCB1CE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73DDC-6F94-B67C-EC55-939CBC2B2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C7E2D-55DF-62C8-28A0-6A8FED3F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AB08A-8F81-8FEF-2961-9D3F7EE8C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790C7-A6C1-F45A-5870-7E4AE2F1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593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2FAE-A97F-6BD1-E73F-9026FDE58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3B47FD-C3D8-5ED0-A1F1-9F7FD5EBB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E5E47-D40D-B4D7-AC89-455D8FC6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BE1C1-5402-DCC8-EBB6-691C29CD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63857-35CA-DAAF-8C09-DC5F751D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716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6E84DE-68F5-0C82-42E5-7E5D775296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36515-6F70-BD12-A367-9329CC771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D29CF-9679-CC59-C121-0DC39602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FBAA9-06E8-F315-6FAE-59AE1A4D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B5C56-C7F6-EB1B-EBC5-E3F3AA5F8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663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CB2759-05B9-A132-DB93-DA4EA9175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71F70-88EB-1E26-8610-53E6A51E0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5DFCC-7252-7EA2-5F0B-BE273F97E4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19EA5-0050-4634-ABA0-A666A9A1822B}" type="datetimeFigureOut">
              <a:rPr lang="en-CA" smtClean="0"/>
              <a:t>2025-04-08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77EFC-F569-85D9-0A11-EAA7C3CF8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D4037-4156-E168-1241-A10760B23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CB0D29-4FD3-42FD-A7EC-30A752CBF3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984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2E8ED7-39E8-9A77-43E5-5963F3160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978" y="2180255"/>
            <a:ext cx="3972479" cy="3915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90220D-5572-84E0-5086-20CC86335B4A}"/>
              </a:ext>
            </a:extLst>
          </p:cNvPr>
          <p:cNvSpPr txBox="1"/>
          <p:nvPr/>
        </p:nvSpPr>
        <p:spPr>
          <a:xfrm>
            <a:off x="418672" y="83448"/>
            <a:ext cx="116226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CA" sz="16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Some problems are solved by graphing linear equations on the Cartesian Plane and finding where they cross (i.e., finding the point of intersection).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point of intersection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is called 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solution of a linear system of equations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. 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77122-8EE6-B479-4340-0D7B07608363}"/>
              </a:ext>
            </a:extLst>
          </p:cNvPr>
          <p:cNvSpPr txBox="1"/>
          <p:nvPr/>
        </p:nvSpPr>
        <p:spPr>
          <a:xfrm>
            <a:off x="418672" y="1336088"/>
            <a:ext cx="609771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CA" sz="16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State the solution of each of the following linear systems: 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FEB3A3-74AA-A67C-7F3E-22119B0E7782}"/>
              </a:ext>
            </a:extLst>
          </p:cNvPr>
          <p:cNvSpPr txBox="1"/>
          <p:nvPr/>
        </p:nvSpPr>
        <p:spPr>
          <a:xfrm>
            <a:off x="8147407" y="322608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( 2 , 2 )</a:t>
            </a:r>
            <a:endParaRPr lang="en-CA" dirty="0">
              <a:solidFill>
                <a:schemeClr val="accent4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CCC373-9091-F194-133E-B03FD3D3004D}"/>
              </a:ext>
            </a:extLst>
          </p:cNvPr>
          <p:cNvCxnSpPr>
            <a:stCxn id="10" idx="1"/>
          </p:cNvCxnSpPr>
          <p:nvPr/>
        </p:nvCxnSpPr>
        <p:spPr>
          <a:xfrm flipH="1">
            <a:off x="4274049" y="3456918"/>
            <a:ext cx="3873358" cy="1184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16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83B0A9-B69D-843C-7E53-0DF88B12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49" y="0"/>
            <a:ext cx="4191585" cy="40391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C74F62-C7CA-9F8B-C3AB-B17462A38F38}"/>
              </a:ext>
            </a:extLst>
          </p:cNvPr>
          <p:cNvSpPr txBox="1"/>
          <p:nvPr/>
        </p:nvSpPr>
        <p:spPr>
          <a:xfrm>
            <a:off x="7756989" y="4135684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( 5 , -4 )</a:t>
            </a:r>
            <a:endParaRPr lang="en-CA" dirty="0">
              <a:solidFill>
                <a:schemeClr val="accent4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AE09D86-56B8-8335-F092-B6BE044E2FD3}"/>
              </a:ext>
            </a:extLst>
          </p:cNvPr>
          <p:cNvCxnSpPr>
            <a:cxnSpLocks/>
          </p:cNvCxnSpPr>
          <p:nvPr/>
        </p:nvCxnSpPr>
        <p:spPr>
          <a:xfrm flipH="1" flipV="1">
            <a:off x="3935002" y="3143892"/>
            <a:ext cx="3750068" cy="12226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0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871926-8517-0EB2-9858-93333B912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07" y="416012"/>
            <a:ext cx="4048690" cy="43821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3722AF-D2ED-7409-B894-E26BF649C2B2}"/>
              </a:ext>
            </a:extLst>
          </p:cNvPr>
          <p:cNvSpPr txBox="1"/>
          <p:nvPr/>
        </p:nvSpPr>
        <p:spPr>
          <a:xfrm>
            <a:off x="6923877" y="1900718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( -3 , 5 )</a:t>
            </a:r>
            <a:endParaRPr lang="en-CA" dirty="0">
              <a:solidFill>
                <a:schemeClr val="accent4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3A94E76-D1CF-0F81-9889-4D0552D7CDB1}"/>
              </a:ext>
            </a:extLst>
          </p:cNvPr>
          <p:cNvCxnSpPr>
            <a:cxnSpLocks/>
          </p:cNvCxnSpPr>
          <p:nvPr/>
        </p:nvCxnSpPr>
        <p:spPr>
          <a:xfrm flipH="1" flipV="1">
            <a:off x="2013735" y="1376737"/>
            <a:ext cx="4726112" cy="7548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7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AA73ED-DC46-91BB-FAEA-20BF8645BC3B}"/>
              </a:ext>
            </a:extLst>
          </p:cNvPr>
          <p:cNvSpPr txBox="1"/>
          <p:nvPr/>
        </p:nvSpPr>
        <p:spPr>
          <a:xfrm>
            <a:off x="377574" y="135222"/>
            <a:ext cx="116123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EXAMPLE: Solve the following linear system: </a:t>
            </a:r>
            <a:endParaRPr lang="en-US" sz="18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Both the Girl Guides and Boy Scouts are hiking through Algonquin Park. The Girl Guides are travelling in a direction that is represented by the equation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y = 2x + 3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. The Boy Scouts are travelling in a direction that is represented by the equation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y = –x – 3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.     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Find the coordinates of the point where their paths will cross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. 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7E399-7DD2-4990-7103-D90CA44A9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0" y="1335551"/>
            <a:ext cx="6393925" cy="52501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49DB58-18B2-6345-3033-D36B8641A230}"/>
              </a:ext>
            </a:extLst>
          </p:cNvPr>
          <p:cNvSpPr txBox="1"/>
          <p:nvPr/>
        </p:nvSpPr>
        <p:spPr>
          <a:xfrm>
            <a:off x="7754420" y="1690749"/>
            <a:ext cx="41019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CA" sz="16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Step 1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: Plot both equations on the graph. </a:t>
            </a:r>
          </a:p>
          <a:p>
            <a:endParaRPr lang="en-US" sz="1800" b="1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Step 2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: Find the point of intersection. 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1418E-AF3C-DF42-645E-4CE9EA741E48}"/>
              </a:ext>
            </a:extLst>
          </p:cNvPr>
          <p:cNvSpPr txBox="1"/>
          <p:nvPr/>
        </p:nvSpPr>
        <p:spPr>
          <a:xfrm>
            <a:off x="4530904" y="2172335"/>
            <a:ext cx="1278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Girl Scouts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109FEE-5097-74D5-77E1-F95A1F1AB3EA}"/>
              </a:ext>
            </a:extLst>
          </p:cNvPr>
          <p:cNvSpPr txBox="1"/>
          <p:nvPr/>
        </p:nvSpPr>
        <p:spPr>
          <a:xfrm>
            <a:off x="407487" y="2275524"/>
            <a:ext cx="1292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Boy Scouts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E9A027-A40F-FB27-BF3D-325EEB506BB1}"/>
                  </a:ext>
                </a:extLst>
              </p:cNvPr>
              <p:cNvSpPr txBox="1"/>
              <p:nvPr/>
            </p:nvSpPr>
            <p:spPr>
              <a:xfrm>
                <a:off x="217844" y="2546423"/>
                <a:ext cx="14820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E9A027-A40F-FB27-BF3D-325EEB506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4" y="2546423"/>
                <a:ext cx="1482048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C840E4-9777-5747-57D4-3D9F0636450B}"/>
                  </a:ext>
                </a:extLst>
              </p:cNvPr>
              <p:cNvSpPr txBox="1"/>
              <p:nvPr/>
            </p:nvSpPr>
            <p:spPr>
              <a:xfrm>
                <a:off x="4530904" y="2460190"/>
                <a:ext cx="13921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C840E4-9777-5747-57D4-3D9F06364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904" y="2460190"/>
                <a:ext cx="1392148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86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F4FA2-E4A3-EE52-31F8-1402D96CD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E0C29A-2253-DFEA-03B3-D2176F418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32" y="235208"/>
            <a:ext cx="6393925" cy="52501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E6A765-540B-F4A0-3229-FE209C5B9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486" y="177647"/>
            <a:ext cx="2448267" cy="61825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64B2A5-E3B5-B47A-76EA-47709AD8A6CA}"/>
              </a:ext>
            </a:extLst>
          </p:cNvPr>
          <p:cNvSpPr/>
          <p:nvPr/>
        </p:nvSpPr>
        <p:spPr>
          <a:xfrm>
            <a:off x="7274103" y="1232899"/>
            <a:ext cx="2756491" cy="30822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C31ED3-7B27-2B9A-85A6-DA528397D4AC}"/>
              </a:ext>
            </a:extLst>
          </p:cNvPr>
          <p:cNvSpPr/>
          <p:nvPr/>
        </p:nvSpPr>
        <p:spPr>
          <a:xfrm>
            <a:off x="7060262" y="4354530"/>
            <a:ext cx="2756491" cy="30822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67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EB696-2516-4F57-FB50-863AFDB15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E0A2BF-C48E-C86D-804B-BBD9FAB526ED}"/>
              </a:ext>
            </a:extLst>
          </p:cNvPr>
          <p:cNvSpPr txBox="1"/>
          <p:nvPr/>
        </p:nvSpPr>
        <p:spPr>
          <a:xfrm>
            <a:off x="513708" y="533040"/>
            <a:ext cx="1135294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SOLVING LINEAR SYSTEMS BY GRAPHING </a:t>
            </a:r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A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linear system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is represented by _____________________________________________.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Point of Intersection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(_____) of the two lines is the ______________ of a linear system of equations.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POI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_______________________________ will make each equation ____________ when the (___, ___) values are _____________________________ into each equation.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You can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CHECK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to see if your solution is correct by _____________________ the solution back into your equations to see if the _________ of the equation equals the ___________.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74AF6-9B6A-D049-C78B-AE035A21D341}"/>
              </a:ext>
            </a:extLst>
          </p:cNvPr>
          <p:cNvSpPr txBox="1"/>
          <p:nvPr/>
        </p:nvSpPr>
        <p:spPr>
          <a:xfrm>
            <a:off x="4355619" y="908092"/>
            <a:ext cx="359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at least two linear equations(lines)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8E4B2C-90F0-C352-C536-D152CC15D046}"/>
              </a:ext>
            </a:extLst>
          </p:cNvPr>
          <p:cNvSpPr txBox="1"/>
          <p:nvPr/>
        </p:nvSpPr>
        <p:spPr>
          <a:xfrm>
            <a:off x="2969232" y="1500026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POI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8167E-A39C-D68E-889E-F86617C0DE90}"/>
              </a:ext>
            </a:extLst>
          </p:cNvPr>
          <p:cNvSpPr txBox="1"/>
          <p:nvPr/>
        </p:nvSpPr>
        <p:spPr>
          <a:xfrm>
            <a:off x="5897366" y="1500026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Solution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98824-5E8F-1B73-0828-FA8577C40C70}"/>
              </a:ext>
            </a:extLst>
          </p:cNvPr>
          <p:cNvSpPr txBox="1"/>
          <p:nvPr/>
        </p:nvSpPr>
        <p:spPr>
          <a:xfrm>
            <a:off x="1972637" y="1994626"/>
            <a:ext cx="2177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point of intersection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6343C-070C-2327-AF27-08ADA4487352}"/>
              </a:ext>
            </a:extLst>
          </p:cNvPr>
          <p:cNvSpPr txBox="1"/>
          <p:nvPr/>
        </p:nvSpPr>
        <p:spPr>
          <a:xfrm>
            <a:off x="7530957" y="2035722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true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4C967-153F-2DAC-F904-AC45B792032D}"/>
              </a:ext>
            </a:extLst>
          </p:cNvPr>
          <p:cNvSpPr txBox="1"/>
          <p:nvPr/>
        </p:nvSpPr>
        <p:spPr>
          <a:xfrm>
            <a:off x="9674234" y="204599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x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0390A-94DE-E155-1B39-27B59D7DB321}"/>
              </a:ext>
            </a:extLst>
          </p:cNvPr>
          <p:cNvSpPr txBox="1"/>
          <p:nvPr/>
        </p:nvSpPr>
        <p:spPr>
          <a:xfrm>
            <a:off x="10074932" y="2025448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y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839ED5-B0C9-046F-4731-27FF36B655FF}"/>
              </a:ext>
            </a:extLst>
          </p:cNvPr>
          <p:cNvSpPr txBox="1"/>
          <p:nvPr/>
        </p:nvSpPr>
        <p:spPr>
          <a:xfrm>
            <a:off x="1567955" y="2312037"/>
            <a:ext cx="1325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substituted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00AEF5-5136-36AC-F9FE-08176186975D}"/>
              </a:ext>
            </a:extLst>
          </p:cNvPr>
          <p:cNvSpPr txBox="1"/>
          <p:nvPr/>
        </p:nvSpPr>
        <p:spPr>
          <a:xfrm>
            <a:off x="5584075" y="2856034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substituting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5CAB23-60AD-A718-0C45-DCAC0426742D}"/>
              </a:ext>
            </a:extLst>
          </p:cNvPr>
          <p:cNvSpPr txBox="1"/>
          <p:nvPr/>
        </p:nvSpPr>
        <p:spPr>
          <a:xfrm>
            <a:off x="4863092" y="3149141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R.S.</a:t>
            </a:r>
            <a:endParaRPr lang="en-CA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A4B36A-D78A-223D-8256-6598E4F71829}"/>
              </a:ext>
            </a:extLst>
          </p:cNvPr>
          <p:cNvSpPr txBox="1"/>
          <p:nvPr/>
        </p:nvSpPr>
        <p:spPr>
          <a:xfrm>
            <a:off x="1290731" y="3149141"/>
            <a:ext cx="55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L.S.</a:t>
            </a:r>
            <a:endParaRPr lang="en-CA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6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60389E-D59C-6018-5990-E347183D0496}"/>
              </a:ext>
            </a:extLst>
          </p:cNvPr>
          <p:cNvSpPr txBox="1"/>
          <p:nvPr/>
        </p:nvSpPr>
        <p:spPr>
          <a:xfrm>
            <a:off x="1438499" y="164387"/>
            <a:ext cx="505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Substituting a solution to check if L.S. equals R.S.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940756-E6C0-53D6-2E8E-F03B13B84289}"/>
              </a:ext>
            </a:extLst>
          </p:cNvPr>
          <p:cNvSpPr txBox="1"/>
          <p:nvPr/>
        </p:nvSpPr>
        <p:spPr>
          <a:xfrm>
            <a:off x="1438499" y="647945"/>
            <a:ext cx="7915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the scout example we established that the point of intersection was ( -2 , -1 )</a:t>
            </a:r>
          </a:p>
          <a:p>
            <a:r>
              <a:rPr lang="en-US" dirty="0"/>
              <a:t>for the two equations 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D776B6-DC10-987A-C3F9-81CC6CD0E7DF}"/>
                  </a:ext>
                </a:extLst>
              </p:cNvPr>
              <p:cNvSpPr txBox="1"/>
              <p:nvPr/>
            </p:nvSpPr>
            <p:spPr>
              <a:xfrm>
                <a:off x="1261154" y="1392552"/>
                <a:ext cx="16567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D776B6-DC10-987A-C3F9-81CC6CD0E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154" y="1392552"/>
                <a:ext cx="1656708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2CD5CEA-4AC2-704E-4720-B4D8CAB03367}"/>
              </a:ext>
            </a:extLst>
          </p:cNvPr>
          <p:cNvSpPr txBox="1"/>
          <p:nvPr/>
        </p:nvSpPr>
        <p:spPr>
          <a:xfrm>
            <a:off x="3987208" y="1392552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77CC27-9254-AD15-8F81-E7C26A525193}"/>
                  </a:ext>
                </a:extLst>
              </p:cNvPr>
              <p:cNvSpPr txBox="1"/>
              <p:nvPr/>
            </p:nvSpPr>
            <p:spPr>
              <a:xfrm>
                <a:off x="5667620" y="1392552"/>
                <a:ext cx="16567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77CC27-9254-AD15-8F81-E7C26A525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620" y="1392552"/>
                <a:ext cx="1656708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E6ABAA-BB19-1BDF-528A-9AEAD8866E69}"/>
                  </a:ext>
                </a:extLst>
              </p:cNvPr>
              <p:cNvSpPr txBox="1"/>
              <p:nvPr/>
            </p:nvSpPr>
            <p:spPr>
              <a:xfrm>
                <a:off x="1261154" y="1860160"/>
                <a:ext cx="19121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1=2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E6ABAA-BB19-1BDF-528A-9AEAD8866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154" y="1860160"/>
                <a:ext cx="191217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7BC336-6B3D-76CC-ED7C-65D7D6A05C99}"/>
                  </a:ext>
                </a:extLst>
              </p:cNvPr>
              <p:cNvSpPr txBox="1"/>
              <p:nvPr/>
            </p:nvSpPr>
            <p:spPr>
              <a:xfrm>
                <a:off x="1261154" y="2327768"/>
                <a:ext cx="12021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1=−1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7BC336-6B3D-76CC-ED7C-65D7D6A05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154" y="2327768"/>
                <a:ext cx="120216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7BA297-2349-B4B4-BAD2-162C1DF35E51}"/>
                  </a:ext>
                </a:extLst>
              </p:cNvPr>
              <p:cNvSpPr txBox="1"/>
              <p:nvPr/>
            </p:nvSpPr>
            <p:spPr>
              <a:xfrm>
                <a:off x="5529430" y="1860160"/>
                <a:ext cx="20842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1=−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7BA297-2349-B4B4-BAD2-162C1DF35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430" y="1860160"/>
                <a:ext cx="208429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F9738A-46EC-8478-9D8D-5FC9CDCFDE51}"/>
                  </a:ext>
                </a:extLst>
              </p:cNvPr>
              <p:cNvSpPr txBox="1"/>
              <p:nvPr/>
            </p:nvSpPr>
            <p:spPr>
              <a:xfrm>
                <a:off x="5667620" y="2327768"/>
                <a:ext cx="12021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1=−1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F9738A-46EC-8478-9D8D-5FC9CDCFD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620" y="2327768"/>
                <a:ext cx="120216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30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6856-7982-AE19-01E0-0F1CD411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2C8A77-5A55-B3E2-4490-A6B9B04C15F5}"/>
              </a:ext>
            </a:extLst>
          </p:cNvPr>
          <p:cNvSpPr txBox="1"/>
          <p:nvPr/>
        </p:nvSpPr>
        <p:spPr>
          <a:xfrm>
            <a:off x="2607067" y="1794522"/>
            <a:ext cx="60977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There are several ways to find the solution to a linear system of equations. </a:t>
            </a:r>
            <a:endParaRPr lang="en-US" sz="1800" b="0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endParaRPr lang="en-CA" sz="1800" b="1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CA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1) </a:t>
            </a:r>
            <a:r>
              <a:rPr lang="en-CA" sz="180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Graphing</a:t>
            </a:r>
          </a:p>
          <a:p>
            <a:endParaRPr lang="en-CA" sz="1800" b="1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CA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2) </a:t>
            </a:r>
            <a:r>
              <a:rPr lang="en-CA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Substitution</a:t>
            </a:r>
          </a:p>
          <a:p>
            <a:endParaRPr lang="en-CA" sz="1800" b="1" i="0" u="none" strike="noStrike" baseline="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r>
              <a:rPr lang="en-CA" sz="1800" b="1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3) </a:t>
            </a:r>
            <a:r>
              <a:rPr lang="en-CA" sz="1800" b="0" i="0" u="none" strike="noStrike" baseline="0" dirty="0">
                <a:solidFill>
                  <a:srgbClr val="000000"/>
                </a:solidFill>
                <a:latin typeface="Tw Cen MT" panose="020B0602020104020603" pitchFamily="34" charset="0"/>
              </a:rPr>
              <a:t>Elimination</a:t>
            </a:r>
          </a:p>
        </p:txBody>
      </p:sp>
    </p:spTree>
    <p:extLst>
      <p:ext uri="{BB962C8B-B14F-4D97-AF65-F5344CB8AC3E}">
        <p14:creationId xmlns:p14="http://schemas.microsoft.com/office/powerpoint/2010/main" val="3985023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DC06E-8288-A23E-23CE-2C16E7AA9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505CCC-797D-DA11-1F86-BC407A1AB82B}"/>
              </a:ext>
            </a:extLst>
          </p:cNvPr>
          <p:cNvSpPr txBox="1"/>
          <p:nvPr/>
        </p:nvSpPr>
        <p:spPr>
          <a:xfrm>
            <a:off x="382713" y="586299"/>
            <a:ext cx="9737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Solve each linear system graphically.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Remember to rearrange the equations, if necessary, into the y = mx + b form first.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BBC368B-D56C-9A16-8EED-C7F98205A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21883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606F1F1-CE0C-124D-62AF-018D8486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1387055"/>
            <a:ext cx="983236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1</a:t>
            </a:r>
            <a:endParaRPr kumimoji="0" lang="en-CA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x + y = 6 	                       and 	                                 2x – y = 0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990CE6-9324-80A5-A3AF-855B1BD18842}"/>
                  </a:ext>
                </a:extLst>
              </p:cNvPr>
              <p:cNvSpPr txBox="1"/>
              <p:nvPr/>
            </p:nvSpPr>
            <p:spPr>
              <a:xfrm>
                <a:off x="1268859" y="2061045"/>
                <a:ext cx="17132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990CE6-9324-80A5-A3AF-855B1BD18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859" y="2061045"/>
                <a:ext cx="1713215" cy="400110"/>
              </a:xfrm>
              <a:prstGeom prst="rect">
                <a:avLst/>
              </a:prstGeom>
              <a:blipFill>
                <a:blip r:embed="rId2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C094AC-43A9-9D0F-1AC8-2CDB11D4FB8D}"/>
                  </a:ext>
                </a:extLst>
              </p:cNvPr>
              <p:cNvSpPr txBox="1"/>
              <p:nvPr/>
            </p:nvSpPr>
            <p:spPr>
              <a:xfrm>
                <a:off x="1268859" y="2477397"/>
                <a:ext cx="13305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C094AC-43A9-9D0F-1AC8-2CDB11D4F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859" y="2477397"/>
                <a:ext cx="133050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95A286-E031-8591-0B9B-F8E81984335A}"/>
                  </a:ext>
                </a:extLst>
              </p:cNvPr>
              <p:cNvSpPr txBox="1"/>
              <p:nvPr/>
            </p:nvSpPr>
            <p:spPr>
              <a:xfrm>
                <a:off x="1393433" y="2963681"/>
                <a:ext cx="929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95A286-E031-8591-0B9B-F8E819843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433" y="2963681"/>
                <a:ext cx="92981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5B51CD-EA5E-0AD4-2BBE-0951F6C60B6C}"/>
                  </a:ext>
                </a:extLst>
              </p:cNvPr>
              <p:cNvSpPr txBox="1"/>
              <p:nvPr/>
            </p:nvSpPr>
            <p:spPr>
              <a:xfrm>
                <a:off x="7466316" y="2061045"/>
                <a:ext cx="17928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5B51CD-EA5E-0AD4-2BBE-0951F6C60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316" y="2061045"/>
                <a:ext cx="1792840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B2E3C5-3430-8101-0AD8-F7973A015CC6}"/>
                  </a:ext>
                </a:extLst>
              </p:cNvPr>
              <p:cNvSpPr txBox="1"/>
              <p:nvPr/>
            </p:nvSpPr>
            <p:spPr>
              <a:xfrm>
                <a:off x="7316056" y="2572892"/>
                <a:ext cx="171064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B2E3C5-3430-8101-0AD8-F7973A015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056" y="2572892"/>
                <a:ext cx="1710647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088F62-16D4-F374-E6B6-7686FD788978}"/>
                  </a:ext>
                </a:extLst>
              </p:cNvPr>
              <p:cNvSpPr txBox="1"/>
              <p:nvPr/>
            </p:nvSpPr>
            <p:spPr>
              <a:xfrm>
                <a:off x="7341742" y="3010540"/>
                <a:ext cx="13305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088F62-16D4-F374-E6B6-7686FD788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742" y="3010540"/>
                <a:ext cx="1330503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690B50-2A6C-3E82-1637-0B48B6786623}"/>
                  </a:ext>
                </a:extLst>
              </p:cNvPr>
              <p:cNvSpPr txBox="1"/>
              <p:nvPr/>
            </p:nvSpPr>
            <p:spPr>
              <a:xfrm>
                <a:off x="7466316" y="3496824"/>
                <a:ext cx="929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690B50-2A6C-3E82-1637-0B48B6786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316" y="3496824"/>
                <a:ext cx="92981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32C526D6-7CB8-6791-DC63-21746F4351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6069" y="2296558"/>
            <a:ext cx="3669391" cy="4482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623DBA5-6C97-523A-1F61-701BFF6EE8C7}"/>
              </a:ext>
            </a:extLst>
          </p:cNvPr>
          <p:cNvSpPr txBox="1"/>
          <p:nvPr/>
        </p:nvSpPr>
        <p:spPr>
          <a:xfrm>
            <a:off x="7466316" y="4866290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 ( 2 , 4 )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377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8" grpId="0"/>
      <p:bldP spid="19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41C2-C32B-987C-FECF-8E9A7289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FE1632-83BB-857E-06AB-CC2DB9F8C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7" y="221178"/>
            <a:ext cx="4326937" cy="52856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B5F266-5C5C-299D-AA4E-3F3FB93970AA}"/>
              </a:ext>
            </a:extLst>
          </p:cNvPr>
          <p:cNvSpPr txBox="1"/>
          <p:nvPr/>
        </p:nvSpPr>
        <p:spPr>
          <a:xfrm>
            <a:off x="5322013" y="657546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Check:  ( 2 , 4 )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C9A4CF-A5CB-9D13-CED5-0616D680EF9A}"/>
              </a:ext>
            </a:extLst>
          </p:cNvPr>
          <p:cNvSpPr txBox="1"/>
          <p:nvPr/>
        </p:nvSpPr>
        <p:spPr>
          <a:xfrm>
            <a:off x="5843426" y="1520424"/>
            <a:ext cx="4194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x + y = 6                             2x – y = 0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FA6B9A1-672F-F910-589D-18379B9B2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588546"/>
              </p:ext>
            </p:extLst>
          </p:nvPr>
        </p:nvGraphicFramePr>
        <p:xfrm>
          <a:off x="5729410" y="2112196"/>
          <a:ext cx="2211228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614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105614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x + 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(2) + (4)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38CDF4B-64B5-CB46-A27E-39CBD3B57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544340"/>
              </p:ext>
            </p:extLst>
          </p:nvPr>
        </p:nvGraphicFramePr>
        <p:xfrm>
          <a:off x="8677666" y="2112196"/>
          <a:ext cx="2211228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614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105614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2x - 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2(2)-(4)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4 - 4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3A97232-1B53-CA1B-C89F-1E0C2AB39483}"/>
              </a:ext>
            </a:extLst>
          </p:cNvPr>
          <p:cNvSpPr txBox="1"/>
          <p:nvPr/>
        </p:nvSpPr>
        <p:spPr>
          <a:xfrm>
            <a:off x="6299172" y="4004170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BC8B3A-B13C-89E4-F9AD-9DF3C615906F}"/>
              </a:ext>
            </a:extLst>
          </p:cNvPr>
          <p:cNvSpPr txBox="1"/>
          <p:nvPr/>
        </p:nvSpPr>
        <p:spPr>
          <a:xfrm>
            <a:off x="9247428" y="4004170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435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0C644-F9F1-A389-BF87-09F3BEF33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1D9DF47-3BBC-67A4-B8F9-19AC7099E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21883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5FB88B6-8A83-64FC-FB10-7BAF3ABB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430617"/>
            <a:ext cx="983236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2</a:t>
            </a:r>
            <a:endParaRPr kumimoji="0" lang="en-CA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y = x + 3	                       and 	                                 3x </a:t>
            </a:r>
            <a:r>
              <a:rPr lang="en-US" altLang="en-US" sz="2000" dirty="0">
                <a:latin typeface="Tw Cen MT" panose="020B0602020104020603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y + 1 = 0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DB4C37-6968-9E0D-E510-EEB900C2CC3B}"/>
                  </a:ext>
                </a:extLst>
              </p:cNvPr>
              <p:cNvSpPr txBox="1"/>
              <p:nvPr/>
            </p:nvSpPr>
            <p:spPr>
              <a:xfrm>
                <a:off x="1352942" y="1164878"/>
                <a:ext cx="13305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DB4C37-6968-9E0D-E510-EEB900C2C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942" y="1164878"/>
                <a:ext cx="1330503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7E10F-9648-5BEE-6F01-139BF670BBD8}"/>
                  </a:ext>
                </a:extLst>
              </p:cNvPr>
              <p:cNvSpPr txBox="1"/>
              <p:nvPr/>
            </p:nvSpPr>
            <p:spPr>
              <a:xfrm>
                <a:off x="1477516" y="1651162"/>
                <a:ext cx="929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7E10F-9648-5BEE-6F01-139BF670B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516" y="1651162"/>
                <a:ext cx="929811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30FA425-1AAE-DF67-E6F9-F60B39A98A8F}"/>
                  </a:ext>
                </a:extLst>
              </p:cNvPr>
              <p:cNvSpPr txBox="1"/>
              <p:nvPr/>
            </p:nvSpPr>
            <p:spPr>
              <a:xfrm>
                <a:off x="7466316" y="1104607"/>
                <a:ext cx="17928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30FA425-1AAE-DF67-E6F9-F60B39A98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316" y="1104607"/>
                <a:ext cx="1792840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BAFAFB-C09D-1639-6B6F-BA6EECE7E642}"/>
                  </a:ext>
                </a:extLst>
              </p:cNvPr>
              <p:cNvSpPr txBox="1"/>
              <p:nvPr/>
            </p:nvSpPr>
            <p:spPr>
              <a:xfrm>
                <a:off x="7365597" y="1564988"/>
                <a:ext cx="13305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BAFAFB-C09D-1639-6B6F-BA6EECE7E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597" y="1564988"/>
                <a:ext cx="133050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4B9D38-DF08-1210-8F17-43F0A0F5C985}"/>
                  </a:ext>
                </a:extLst>
              </p:cNvPr>
              <p:cNvSpPr txBox="1"/>
              <p:nvPr/>
            </p:nvSpPr>
            <p:spPr>
              <a:xfrm>
                <a:off x="7466316" y="2072452"/>
                <a:ext cx="112906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4B9D38-DF08-1210-8F17-43F0A0F5C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316" y="2072452"/>
                <a:ext cx="112906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FF9FBD5-8A1F-F39D-8FD1-90B141390E16}"/>
              </a:ext>
            </a:extLst>
          </p:cNvPr>
          <p:cNvSpPr txBox="1"/>
          <p:nvPr/>
        </p:nvSpPr>
        <p:spPr>
          <a:xfrm>
            <a:off x="4107297" y="1666551"/>
            <a:ext cx="1499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 ( -1 , 2 )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511739-C3E8-646F-63D0-C97C6B18A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089" y="2248667"/>
            <a:ext cx="4505954" cy="42106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ECFC0B-5DF8-BD5F-60F2-980BF554DAE5}"/>
              </a:ext>
            </a:extLst>
          </p:cNvPr>
          <p:cNvSpPr txBox="1"/>
          <p:nvPr/>
        </p:nvSpPr>
        <p:spPr>
          <a:xfrm>
            <a:off x="6096000" y="2692575"/>
            <a:ext cx="1680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Check:  ( -1 , 2 )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EBC399-575C-45D6-25D4-C849FEC9F892}"/>
              </a:ext>
            </a:extLst>
          </p:cNvPr>
          <p:cNvSpPr txBox="1"/>
          <p:nvPr/>
        </p:nvSpPr>
        <p:spPr>
          <a:xfrm>
            <a:off x="6622750" y="3335363"/>
            <a:ext cx="5338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y = x + 3                                    3x </a:t>
            </a:r>
            <a:r>
              <a:rPr lang="en-US" altLang="en-US" sz="1800" dirty="0">
                <a:latin typeface="Tw Cen MT" panose="020B0602020104020603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y + 1 = 0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26DB844-F044-2AE5-BEE4-E1CCE8660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84071"/>
              </p:ext>
            </p:extLst>
          </p:nvPr>
        </p:nvGraphicFramePr>
        <p:xfrm>
          <a:off x="6467582" y="3927212"/>
          <a:ext cx="2211228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614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105614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(-1) + 3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E2D25E-0A40-2CCE-CD4C-2226EC3AB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552177"/>
              </p:ext>
            </p:extLst>
          </p:nvPr>
        </p:nvGraphicFramePr>
        <p:xfrm>
          <a:off x="9175531" y="3927212"/>
          <a:ext cx="2880508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228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125280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3(-1) + (2) + 1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-3 + 3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243C16F-2945-D761-B6D4-3F5AC23E79BD}"/>
              </a:ext>
            </a:extLst>
          </p:cNvPr>
          <p:cNvSpPr txBox="1"/>
          <p:nvPr/>
        </p:nvSpPr>
        <p:spPr>
          <a:xfrm>
            <a:off x="6990857" y="5819186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0D530A-9F03-0E34-F07A-1E4B0FCF890A}"/>
              </a:ext>
            </a:extLst>
          </p:cNvPr>
          <p:cNvSpPr txBox="1"/>
          <p:nvPr/>
        </p:nvSpPr>
        <p:spPr>
          <a:xfrm>
            <a:off x="10414572" y="5819186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522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8" grpId="0"/>
      <p:bldP spid="19" grpId="0"/>
      <p:bldP spid="2" grpId="0"/>
      <p:bldP spid="10" grpId="0"/>
      <p:bldP spid="12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5FB6E-7244-53AD-14E4-5153BFB07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884CBBD2-0865-AE1F-47F5-EF5834788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21883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3F8AB31-79D7-B7F8-EC9B-29B023CFB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98" y="430617"/>
            <a:ext cx="983236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14450" algn="l"/>
                <a:tab pos="2057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3</a:t>
            </a:r>
            <a:endParaRPr kumimoji="0" lang="en-CA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2y - 3x = 12	                       and 	                                 -x </a:t>
            </a:r>
            <a:r>
              <a:rPr lang="en-US" altLang="en-US" sz="2000" dirty="0">
                <a:latin typeface="Tw Cen MT" panose="020B0602020104020603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4y = </a:t>
            </a:r>
            <a:r>
              <a:rPr lang="en-US" altLang="en-US" sz="2000" dirty="0">
                <a:latin typeface="Tw Cen MT" panose="020B0602020104020603" pitchFamily="34" charset="0"/>
                <a:ea typeface="Times New Roman" panose="02020603050405020304" pitchFamily="18" charset="0"/>
              </a:rPr>
              <a:t>4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1BD8EE-8680-18F1-D3A5-6C8DD62E837A}"/>
                  </a:ext>
                </a:extLst>
              </p:cNvPr>
              <p:cNvSpPr txBox="1"/>
              <p:nvPr/>
            </p:nvSpPr>
            <p:spPr>
              <a:xfrm>
                <a:off x="3080323" y="2477131"/>
                <a:ext cx="929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1BD8EE-8680-18F1-D3A5-6C8DD62E8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323" y="2477131"/>
                <a:ext cx="929811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B32FCA-2233-C519-9F18-EB902C8F7CF6}"/>
                  </a:ext>
                </a:extLst>
              </p:cNvPr>
              <p:cNvSpPr txBox="1"/>
              <p:nvPr/>
            </p:nvSpPr>
            <p:spPr>
              <a:xfrm>
                <a:off x="10051252" y="2263813"/>
                <a:ext cx="112906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B32FCA-2233-C519-9F18-EB902C8F7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1252" y="2263813"/>
                <a:ext cx="112906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CF8CD11-5FA5-5463-D513-89ABC9B36BDF}"/>
              </a:ext>
            </a:extLst>
          </p:cNvPr>
          <p:cNvSpPr txBox="1"/>
          <p:nvPr/>
        </p:nvSpPr>
        <p:spPr>
          <a:xfrm>
            <a:off x="6498544" y="288720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Check:  ( -4 , 0 )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19DAC-5A3E-5CFE-2CCD-B499F9C00845}"/>
              </a:ext>
            </a:extLst>
          </p:cNvPr>
          <p:cNvSpPr txBox="1"/>
          <p:nvPr/>
        </p:nvSpPr>
        <p:spPr>
          <a:xfrm>
            <a:off x="6622750" y="3335363"/>
            <a:ext cx="5338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  <a:tab pos="2057400" algn="l"/>
              </a:tabLs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2y - 3x = 12                      -x </a:t>
            </a:r>
            <a:r>
              <a:rPr lang="en-US" altLang="en-US" sz="1800" dirty="0">
                <a:latin typeface="Tw Cen MT" panose="020B0602020104020603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4y = </a:t>
            </a:r>
            <a:r>
              <a:rPr lang="en-US" altLang="en-US" sz="1800" dirty="0">
                <a:latin typeface="Tw Cen MT" panose="020B0602020104020603" pitchFamily="34" charset="0"/>
                <a:ea typeface="Times New Roman" panose="02020603050405020304" pitchFamily="18" charset="0"/>
              </a:rPr>
              <a:t>4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9C9E349-A571-9B23-7208-7CB9C1EC0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792995"/>
              </p:ext>
            </p:extLst>
          </p:nvPr>
        </p:nvGraphicFramePr>
        <p:xfrm>
          <a:off x="6467581" y="3927212"/>
          <a:ext cx="2455702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4157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061545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2(0) -3(-4)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=12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FB6FFFE-E229-B6FD-548A-71B519092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206644"/>
              </p:ext>
            </p:extLst>
          </p:nvPr>
        </p:nvGraphicFramePr>
        <p:xfrm>
          <a:off x="9175531" y="3927212"/>
          <a:ext cx="2880508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228">
                  <a:extLst>
                    <a:ext uri="{9D8B030D-6E8A-4147-A177-3AD203B41FA5}">
                      <a16:colId xmlns:a16="http://schemas.microsoft.com/office/drawing/2014/main" val="1986137459"/>
                    </a:ext>
                  </a:extLst>
                </a:gridCol>
                <a:gridCol w="1125280">
                  <a:extLst>
                    <a:ext uri="{9D8B030D-6E8A-4147-A177-3AD203B41FA5}">
                      <a16:colId xmlns:a16="http://schemas.microsoft.com/office/drawing/2014/main" val="105525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L.S.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R.S.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-(-4)+4(0)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= 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466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7E2BC23-3A9D-5626-7E9B-BC5038A271CA}"/>
              </a:ext>
            </a:extLst>
          </p:cNvPr>
          <p:cNvSpPr txBox="1"/>
          <p:nvPr/>
        </p:nvSpPr>
        <p:spPr>
          <a:xfrm>
            <a:off x="6990857" y="5819186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1AC42E-04C6-CB47-D4FE-56B70D1DC20C}"/>
              </a:ext>
            </a:extLst>
          </p:cNvPr>
          <p:cNvSpPr txBox="1"/>
          <p:nvPr/>
        </p:nvSpPr>
        <p:spPr>
          <a:xfrm>
            <a:off x="10414572" y="5819186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 = R.S.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7FD75E-CC25-7074-5686-73926C05FAE1}"/>
                  </a:ext>
                </a:extLst>
              </p:cNvPr>
              <p:cNvSpPr txBox="1"/>
              <p:nvPr/>
            </p:nvSpPr>
            <p:spPr>
              <a:xfrm>
                <a:off x="1439918" y="1069413"/>
                <a:ext cx="17552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7FD75E-CC25-7074-5686-73926C05F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918" y="1069413"/>
                <a:ext cx="1755227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E76B53-0AEC-4938-37FE-971EBED9173A}"/>
                  </a:ext>
                </a:extLst>
              </p:cNvPr>
              <p:cNvSpPr txBox="1"/>
              <p:nvPr/>
            </p:nvSpPr>
            <p:spPr>
              <a:xfrm>
                <a:off x="1292671" y="1541089"/>
                <a:ext cx="184982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E76B53-0AEC-4938-37FE-971EBED91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71" y="1541089"/>
                <a:ext cx="1849820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F78631-CDEA-DFD7-706B-3EAF56FED78B}"/>
                  </a:ext>
                </a:extLst>
              </p:cNvPr>
              <p:cNvSpPr txBox="1"/>
              <p:nvPr/>
            </p:nvSpPr>
            <p:spPr>
              <a:xfrm>
                <a:off x="1292671" y="2387107"/>
                <a:ext cx="1680525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F78631-CDEA-DFD7-706B-3EAF56FED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71" y="2387107"/>
                <a:ext cx="1680525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3C57F5-0112-07B8-501D-DADD50E25F85}"/>
                  </a:ext>
                </a:extLst>
              </p:cNvPr>
              <p:cNvSpPr txBox="1"/>
              <p:nvPr/>
            </p:nvSpPr>
            <p:spPr>
              <a:xfrm>
                <a:off x="8286196" y="1143629"/>
                <a:ext cx="16145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3C57F5-0112-07B8-501D-DADD50E25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196" y="1143629"/>
                <a:ext cx="1614547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9AF99C-F9D2-FFA2-FE86-1ED9FB7ED7D3}"/>
                  </a:ext>
                </a:extLst>
              </p:cNvPr>
              <p:cNvSpPr txBox="1"/>
              <p:nvPr/>
            </p:nvSpPr>
            <p:spPr>
              <a:xfrm>
                <a:off x="8179069" y="1577460"/>
                <a:ext cx="1828799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9AF99C-F9D2-FFA2-FE86-1ED9FB7ED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069" y="1577460"/>
                <a:ext cx="1828799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E30DCD-079B-D05B-5113-6D2B67AD7A3A}"/>
                  </a:ext>
                </a:extLst>
              </p:cNvPr>
              <p:cNvSpPr txBox="1"/>
              <p:nvPr/>
            </p:nvSpPr>
            <p:spPr>
              <a:xfrm>
                <a:off x="8286196" y="2183641"/>
                <a:ext cx="1135116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E30DCD-079B-D05B-5113-6D2B67AD7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196" y="2183641"/>
                <a:ext cx="1135116" cy="6109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7D20B47B-925A-7C74-F26C-2740332D9E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787" y="3241316"/>
            <a:ext cx="6088178" cy="33291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7D5D9F-E6D5-DF9E-0738-A6E3AAC3955B}"/>
              </a:ext>
            </a:extLst>
          </p:cNvPr>
          <p:cNvSpPr txBox="1"/>
          <p:nvPr/>
        </p:nvSpPr>
        <p:spPr>
          <a:xfrm>
            <a:off x="4724203" y="2857929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 ( -4 , 0 )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0687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10" grpId="0"/>
      <p:bldP spid="12" grpId="0"/>
      <p:bldP spid="20" grpId="0"/>
      <p:bldP spid="22" grpId="0"/>
      <p:bldP spid="4" grpId="0"/>
      <p:bldP spid="17" grpId="0"/>
      <p:bldP spid="23" grpId="0"/>
      <p:bldP spid="25" grpId="0"/>
      <p:bldP spid="27" grpId="0"/>
      <p:bldP spid="2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820</Words>
  <Application>Microsoft Office PowerPoint</Application>
  <PresentationFormat>Widescreen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21</cp:revision>
  <dcterms:created xsi:type="dcterms:W3CDTF">2025-04-06T02:37:59Z</dcterms:created>
  <dcterms:modified xsi:type="dcterms:W3CDTF">2025-04-08T23:52:00Z</dcterms:modified>
</cp:coreProperties>
</file>