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57" r:id="rId5"/>
    <p:sldId id="260" r:id="rId6"/>
    <p:sldId id="258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7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C7E6D-B1A6-FB37-F775-8C36329B8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0D665-238C-223F-E3E7-60DDCFDB9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0D9A6-3813-EDC3-93F6-B399816F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759B7-A50A-930F-9C91-2E9A16C8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04117-2831-0650-E962-212B3B440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323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3270B-3905-1924-BDE8-BF8D17533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9B885-5C5F-9CB3-7049-2CA0D3079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39B98-BBCF-ED59-CAF0-87878BA3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6E980-D567-3A25-BC20-4DD9AC1CA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01351-4FEC-B65A-91BB-A8724AA3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59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913C-5388-3B4A-8F30-2F0AAEE78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BDE08-9400-D995-AA78-BBC953F78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FF14B-A3E8-2424-FC7B-2DE418AE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AB08F-E42A-2870-A5A2-E49A00425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522DB-64A9-079C-A344-32D5F602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594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D463D-8223-38D8-60C5-916CA2009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6889F-D991-7D88-DA1C-08C1A3DE59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91592-38B1-3E7F-9555-6C5CADC1A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D9762-87EF-2A91-88C7-C84CE35C6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D7E39-DDF0-08FD-D6FA-AFF8C5EB6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646D1-2476-D4ED-8E6F-388B2914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2032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C1348-C8DD-A252-48CF-7B9353172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96871-B230-1DFF-C627-FC369BC5F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CCB87-117B-49D3-AE79-2825C5E55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C6431-EA71-F25F-C4C6-341D4B4F6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D7FD37-0A1D-CD7C-D17D-A592008D2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C2342-7166-8839-67C2-8FC035F9F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C66F74-BC4E-13C6-6537-E21B77901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1BD318-A704-AA0B-149F-C74774275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303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5B5AC-7FD3-3986-C6B5-4F3ABF2B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63F6D7-A4BE-FBA6-FBF6-4474B7570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DE3FA3-7506-13F1-BDBC-CB1B24FB5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63FD02-A844-87A5-791E-2A4DEA86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189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F7E36B-A5BE-F1E7-183A-5F6719071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040D8E-C19E-AE71-73CD-A96DD5C2A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E25BA-9230-9BDC-D5DE-D0B306EC6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786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0B25A-90CD-F4DC-E324-972260C7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F7D4F-C2D8-56D2-5930-19EF44129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57624-9AB3-4BE9-7AEE-84B127A40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A1C23-92D1-2D7C-08FE-AD27361D4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3241D-3688-DEBA-8DC0-D96540CD5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538D0-5B52-A16D-F6B6-993B644A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6710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2D225-4373-3DEE-4E02-7C464D32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FD45B8-6555-7C73-E895-E92049356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D4320-CCA0-43EF-2595-D524F5062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234ED-B995-8533-A9AC-69C155F16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292D1-7373-5586-91BF-BA4A70297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7B1A3-729F-13BD-8F25-D50F56D3D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3051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7F377-94D3-10C4-C0C4-8F3FD71C3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DB2DD-5607-F833-A043-7250452B3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7F6E0-D3D7-FE33-6AA3-3740F7995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06311-5B42-6D52-626D-88C7536FC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8A295-2ADE-B53E-316D-2D8D34252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788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1655D3-3307-C920-99B4-64CFB37D47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34B13-E482-359E-4D00-884634FA1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F76CE-77FC-4C35-BD2A-0E27CD829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4DCE3-3867-4E8D-32D7-B3D76F443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80165-1388-4C70-3614-64890178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603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1727B4-50E2-96C0-A76C-30E1A2FB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66F57-AF9B-8B85-7762-5DD1ABCAD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94AE1-4CA3-11C0-41DA-1D7E02549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5DE86F-F93C-4281-A320-859CAF21EE3F}" type="datetimeFigureOut">
              <a:rPr lang="en-CA" smtClean="0"/>
              <a:t>2025-03-23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0C3D3-7DF9-8750-AB51-70AB26EDF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3693A-99C0-B6E5-4446-E0E890D2D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4C8489-64A0-4202-B78B-0953A42CA69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565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pii.com/t/graph-linear-equations-using-x-and-y-intercepts-437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1.wmf"/><Relationship Id="rId7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44.png"/><Relationship Id="rId4" Type="http://schemas.openxmlformats.org/officeDocument/2006/relationships/image" Target="../media/image31.png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0.png"/><Relationship Id="rId7" Type="http://schemas.openxmlformats.org/officeDocument/2006/relationships/image" Target="../media/image80.png"/><Relationship Id="rId12" Type="http://schemas.openxmlformats.org/officeDocument/2006/relationships/image" Target="../media/image19.png"/><Relationship Id="rId2" Type="http://schemas.openxmlformats.org/officeDocument/2006/relationships/image" Target="../media/image90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52BE0F-3BCC-13C1-1D29-00E3B317384C}"/>
              </a:ext>
            </a:extLst>
          </p:cNvPr>
          <p:cNvSpPr txBox="1"/>
          <p:nvPr/>
        </p:nvSpPr>
        <p:spPr>
          <a:xfrm>
            <a:off x="136264" y="258153"/>
            <a:ext cx="11919472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en-CA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CA" sz="1800" b="1" u="sng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FORM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form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a linear equation is written in the form of </a:t>
            </a:r>
            <a:b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CA" sz="20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Ax + By + C = 0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3C33BD-D5D2-0AA8-5579-57CB169CFA7D}"/>
              </a:ext>
            </a:extLst>
          </p:cNvPr>
          <p:cNvSpPr txBox="1"/>
          <p:nvPr/>
        </p:nvSpPr>
        <p:spPr>
          <a:xfrm>
            <a:off x="2186492" y="2506096"/>
            <a:ext cx="8216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Graphing from standard form is trickier than graphing from slope, y-intercept form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05551C-8F51-CF64-AC84-ED1EA79EF61A}"/>
              </a:ext>
            </a:extLst>
          </p:cNvPr>
          <p:cNvSpPr txBox="1"/>
          <p:nvPr/>
        </p:nvSpPr>
        <p:spPr>
          <a:xfrm>
            <a:off x="1011219" y="3458584"/>
            <a:ext cx="1001537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SO…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 change a standard form equation into slope y-intercept form by </a:t>
            </a:r>
          </a:p>
          <a:p>
            <a:pPr algn="ctr">
              <a:spcBef>
                <a:spcPts val="600"/>
              </a:spcBef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rearranging the equation to look like	 ___________________.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DDB57A-BEEF-17DA-330B-1BFDF2DCAD1A}"/>
                  </a:ext>
                </a:extLst>
              </p:cNvPr>
              <p:cNvSpPr txBox="1"/>
              <p:nvPr/>
            </p:nvSpPr>
            <p:spPr>
              <a:xfrm>
                <a:off x="6650915" y="3720194"/>
                <a:ext cx="219187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CA" sz="2400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DDB57A-BEEF-17DA-330B-1BFDF2DCA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915" y="3720194"/>
                <a:ext cx="2191871" cy="461665"/>
              </a:xfrm>
              <a:prstGeom prst="rect">
                <a:avLst/>
              </a:prstGeo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2FEB131-DFF6-CE4D-3BC3-BBFE9D9725EC}"/>
              </a:ext>
            </a:extLst>
          </p:cNvPr>
          <p:cNvSpPr txBox="1"/>
          <p:nvPr/>
        </p:nvSpPr>
        <p:spPr>
          <a:xfrm>
            <a:off x="276601" y="4942147"/>
            <a:ext cx="116387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But one thing it's very good at is finding the </a:t>
            </a:r>
            <a:r>
              <a:rPr lang="en-US" b="0" i="0" dirty="0">
                <a:solidFill>
                  <a:srgbClr val="5754CC"/>
                </a:solidFill>
                <a:effectLst/>
                <a:latin typeface="MJXc-TeX-math-I"/>
                <a:hlinkClick r:id="rId3"/>
              </a:rPr>
              <a:t>x</a:t>
            </a:r>
            <a:r>
              <a:rPr lang="en-US" b="0" i="0" dirty="0">
                <a:solidFill>
                  <a:srgbClr val="5754CC"/>
                </a:solidFill>
                <a:effectLst/>
                <a:latin typeface="Gotham"/>
                <a:hlinkClick r:id="rId3"/>
              </a:rPr>
              <a:t>- and </a:t>
            </a:r>
            <a:r>
              <a:rPr lang="en-US" b="0" i="0" dirty="0">
                <a:solidFill>
                  <a:srgbClr val="5754CC"/>
                </a:solidFill>
                <a:effectLst/>
                <a:latin typeface="MJXc-TeX-math-I"/>
                <a:hlinkClick r:id="rId3"/>
              </a:rPr>
              <a:t>y</a:t>
            </a:r>
            <a:r>
              <a:rPr lang="en-US" b="0" i="0" dirty="0">
                <a:solidFill>
                  <a:srgbClr val="5754CC"/>
                </a:solidFill>
                <a:effectLst/>
                <a:latin typeface="Gotham"/>
                <a:hlinkClick r:id="rId3"/>
              </a:rPr>
              <a:t>-intercepts of a line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.</a:t>
            </a:r>
          </a:p>
          <a:p>
            <a:pPr algn="l"/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The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x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-intercept occurs when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y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in-R"/>
              </a:rPr>
              <a:t>=0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. Similarly, the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y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-intercept occurs when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x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in-R"/>
              </a:rPr>
              <a:t>=0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. So to find these, you just need to plug in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x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in-R"/>
              </a:rPr>
              <a:t>=0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 and solve for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y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, then plug in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y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in-R"/>
              </a:rPr>
              <a:t>=0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 and solve for </a:t>
            </a:r>
            <a:r>
              <a:rPr lang="en-US" b="0" i="0" dirty="0">
                <a:solidFill>
                  <a:srgbClr val="6A6378"/>
                </a:solidFill>
                <a:effectLst/>
                <a:latin typeface="MJXc-TeX-math-I"/>
              </a:rPr>
              <a:t>x</a:t>
            </a:r>
            <a:r>
              <a:rPr lang="en-US" b="0" i="0" dirty="0">
                <a:solidFill>
                  <a:srgbClr val="6A6378"/>
                </a:solidFill>
                <a:effectLst/>
                <a:latin typeface="Gotham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2413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329ACE8-FB83-545A-DFE9-113467917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425" y="708491"/>
            <a:ext cx="4244257" cy="5303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3D7FB1F-567A-D154-F81C-976C53E09217}"/>
                  </a:ext>
                </a:extLst>
              </p:cNvPr>
              <p:cNvSpPr txBox="1"/>
              <p:nvPr/>
            </p:nvSpPr>
            <p:spPr>
              <a:xfrm>
                <a:off x="731519" y="622157"/>
                <a:ext cx="2234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3D7FB1F-567A-D154-F81C-976C53E09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19" y="622157"/>
                <a:ext cx="2234901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4420D6-9D76-992C-E509-030D8CC29110}"/>
                  </a:ext>
                </a:extLst>
              </p:cNvPr>
              <p:cNvSpPr txBox="1"/>
              <p:nvPr/>
            </p:nvSpPr>
            <p:spPr>
              <a:xfrm>
                <a:off x="820272" y="1439739"/>
                <a:ext cx="16217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4420D6-9D76-992C-E509-030D8CC29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72" y="1439739"/>
                <a:ext cx="1621715" cy="400110"/>
              </a:xfrm>
              <a:prstGeom prst="rect">
                <a:avLst/>
              </a:prstGeom>
              <a:blipFill>
                <a:blip r:embed="rId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CFFF09-EB82-13DD-7047-BED714F758B5}"/>
                  </a:ext>
                </a:extLst>
              </p:cNvPr>
              <p:cNvSpPr txBox="1"/>
              <p:nvPr/>
            </p:nvSpPr>
            <p:spPr>
              <a:xfrm>
                <a:off x="820272" y="2343380"/>
                <a:ext cx="178307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CFFF09-EB82-13DD-7047-BED714F75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72" y="2343380"/>
                <a:ext cx="1783079" cy="400110"/>
              </a:xfrm>
              <a:prstGeom prst="rect">
                <a:avLst/>
              </a:prstGeom>
              <a:blipFill>
                <a:blip r:embed="rId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6FF32A-F9C4-9B42-FAAE-27406632579E}"/>
                  </a:ext>
                </a:extLst>
              </p:cNvPr>
              <p:cNvSpPr txBox="1"/>
              <p:nvPr/>
            </p:nvSpPr>
            <p:spPr>
              <a:xfrm>
                <a:off x="637388" y="3129419"/>
                <a:ext cx="1277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6FF32A-F9C4-9B42-FAAE-274066325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88" y="3129419"/>
                <a:ext cx="12771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FEBBAA-4EDE-3BA1-1A2F-C7A92F41D951}"/>
                  </a:ext>
                </a:extLst>
              </p:cNvPr>
              <p:cNvSpPr txBox="1"/>
              <p:nvPr/>
            </p:nvSpPr>
            <p:spPr>
              <a:xfrm>
                <a:off x="2000921" y="3129419"/>
                <a:ext cx="1277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FEBBAA-4EDE-3BA1-1A2F-C7A92F41D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921" y="3129419"/>
                <a:ext cx="127719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DD7C8A-FD15-2BA0-A6C6-94FB85B62594}"/>
                  </a:ext>
                </a:extLst>
              </p:cNvPr>
              <p:cNvSpPr txBox="1"/>
              <p:nvPr/>
            </p:nvSpPr>
            <p:spPr>
              <a:xfrm>
                <a:off x="5335791" y="3940691"/>
                <a:ext cx="178307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DD7C8A-FD15-2BA0-A6C6-94FB85B62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5791" y="3940691"/>
                <a:ext cx="1783079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FFF2BF8-8D7E-DEB4-3175-44CEE5BFF338}"/>
              </a:ext>
            </a:extLst>
          </p:cNvPr>
          <p:cNvSpPr txBox="1"/>
          <p:nvPr/>
        </p:nvSpPr>
        <p:spPr>
          <a:xfrm>
            <a:off x="382332" y="529824"/>
            <a:ext cx="437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37762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ACEDBC-596B-1C47-2E22-C183C490A50B}"/>
              </a:ext>
            </a:extLst>
          </p:cNvPr>
          <p:cNvSpPr txBox="1"/>
          <p:nvPr/>
        </p:nvSpPr>
        <p:spPr>
          <a:xfrm>
            <a:off x="2024009" y="131363"/>
            <a:ext cx="5051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Using the Standard Form to Determine Intercepts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25351A-0BE9-DB4B-44B9-29579F988C87}"/>
              </a:ext>
            </a:extLst>
          </p:cNvPr>
          <p:cNvSpPr txBox="1"/>
          <p:nvPr/>
        </p:nvSpPr>
        <p:spPr>
          <a:xfrm>
            <a:off x="436117" y="1501168"/>
            <a:ext cx="565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find out where this graph crosses the y axis, set x to 0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B51EE4-52C4-1FB4-707F-340007FACE6F}"/>
              </a:ext>
            </a:extLst>
          </p:cNvPr>
          <p:cNvSpPr txBox="1"/>
          <p:nvPr/>
        </p:nvSpPr>
        <p:spPr>
          <a:xfrm>
            <a:off x="339046" y="3244334"/>
            <a:ext cx="565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find out where this graph crosses the x axis, set y to 0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456146-F4B7-8A5A-530B-3CE9A7EF84AE}"/>
                  </a:ext>
                </a:extLst>
              </p:cNvPr>
              <p:cNvSpPr txBox="1"/>
              <p:nvPr/>
            </p:nvSpPr>
            <p:spPr>
              <a:xfrm>
                <a:off x="436117" y="930382"/>
                <a:ext cx="2234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456146-F4B7-8A5A-530B-3CE9A7EF8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17" y="930382"/>
                <a:ext cx="2234901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847A6F-0544-38EB-ED56-3B98A5B2AE81}"/>
                  </a:ext>
                </a:extLst>
              </p:cNvPr>
              <p:cNvSpPr txBox="1"/>
              <p:nvPr/>
            </p:nvSpPr>
            <p:spPr>
              <a:xfrm>
                <a:off x="244011" y="1891317"/>
                <a:ext cx="23450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847A6F-0544-38EB-ED56-3B98A5B2A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11" y="1891317"/>
                <a:ext cx="2345077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6467B8-5211-E292-9543-2A5F37A91D05}"/>
                  </a:ext>
                </a:extLst>
              </p:cNvPr>
              <p:cNvSpPr txBox="1"/>
              <p:nvPr/>
            </p:nvSpPr>
            <p:spPr>
              <a:xfrm>
                <a:off x="246180" y="2218361"/>
                <a:ext cx="13073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6467B8-5211-E292-9543-2A5F37A91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180" y="2218361"/>
                <a:ext cx="1307387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F5616C-E82C-CC56-5831-05FC0B4646D6}"/>
                  </a:ext>
                </a:extLst>
              </p:cNvPr>
              <p:cNvSpPr txBox="1"/>
              <p:nvPr/>
            </p:nvSpPr>
            <p:spPr>
              <a:xfrm>
                <a:off x="436117" y="2573659"/>
                <a:ext cx="104025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F5616C-E82C-CC56-5831-05FC0B464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17" y="2573659"/>
                <a:ext cx="1040259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E8B1F7-C6BF-2691-3FD5-DB736A9C9AAF}"/>
                  </a:ext>
                </a:extLst>
              </p:cNvPr>
              <p:cNvSpPr txBox="1"/>
              <p:nvPr/>
            </p:nvSpPr>
            <p:spPr>
              <a:xfrm>
                <a:off x="244011" y="3630454"/>
                <a:ext cx="21473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E8B1F7-C6BF-2691-3FD5-DB736A9C9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11" y="3630454"/>
                <a:ext cx="21473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D4D2EB6-A95E-1F52-A2F3-96BF61FE2B58}"/>
                  </a:ext>
                </a:extLst>
              </p:cNvPr>
              <p:cNvSpPr txBox="1"/>
              <p:nvPr/>
            </p:nvSpPr>
            <p:spPr>
              <a:xfrm>
                <a:off x="211904" y="4085641"/>
                <a:ext cx="12046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D4D2EB6-A95E-1F52-A2F3-96BF61FE2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04" y="4085641"/>
                <a:ext cx="120464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43241C-7C54-310A-B1F6-CA49297710E0}"/>
                  </a:ext>
                </a:extLst>
              </p:cNvPr>
              <p:cNvSpPr txBox="1"/>
              <p:nvPr/>
            </p:nvSpPr>
            <p:spPr>
              <a:xfrm>
                <a:off x="290901" y="4656427"/>
                <a:ext cx="1046649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43241C-7C54-310A-B1F6-CA4929771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01" y="4656427"/>
                <a:ext cx="1046649" cy="612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F4EC4CF-7F2D-3E96-F8F2-04D1EDB909DD}"/>
              </a:ext>
            </a:extLst>
          </p:cNvPr>
          <p:cNvSpPr txBox="1"/>
          <p:nvPr/>
        </p:nvSpPr>
        <p:spPr>
          <a:xfrm>
            <a:off x="1666313" y="2555076"/>
            <a:ext cx="4582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graph crosses the y-axis at the point 0,-6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EF503E-F4E8-896A-3418-E7ECF61E8E44}"/>
              </a:ext>
            </a:extLst>
          </p:cNvPr>
          <p:cNvSpPr txBox="1"/>
          <p:nvPr/>
        </p:nvSpPr>
        <p:spPr>
          <a:xfrm>
            <a:off x="1445367" y="4778127"/>
            <a:ext cx="462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graph crosses the x-axis at the point -2, 0</a:t>
            </a:r>
            <a:endParaRPr lang="en-CA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543AD8F-6A64-8779-74BA-869700DB92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8338" y="650977"/>
            <a:ext cx="4648849" cy="5925377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41DE8DB-33B5-E322-BF1C-971A9AB62032}"/>
              </a:ext>
            </a:extLst>
          </p:cNvPr>
          <p:cNvCxnSpPr>
            <a:cxnSpLocks/>
          </p:cNvCxnSpPr>
          <p:nvPr/>
        </p:nvCxnSpPr>
        <p:spPr>
          <a:xfrm>
            <a:off x="6212134" y="2924408"/>
            <a:ext cx="2760628" cy="20383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1A3A61E-DB82-B418-8607-9AB1C020099E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6068684" y="1804709"/>
            <a:ext cx="1801320" cy="31580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B6BDF78-E6FF-861C-309E-925EF30FB0A8}"/>
              </a:ext>
            </a:extLst>
          </p:cNvPr>
          <p:cNvSpPr txBox="1"/>
          <p:nvPr/>
        </p:nvSpPr>
        <p:spPr>
          <a:xfrm>
            <a:off x="1378479" y="5497734"/>
            <a:ext cx="42605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Setting x to zero gives you the y-intercept.</a:t>
            </a:r>
          </a:p>
          <a:p>
            <a:endParaRPr lang="en-US" dirty="0"/>
          </a:p>
          <a:p>
            <a:r>
              <a:rPr lang="en-US" dirty="0"/>
              <a:t>Setting y to zero gives you the x-intercept.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8350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A01BD12-6DFB-CB37-F72E-5371BC8EF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20" y="255533"/>
            <a:ext cx="42341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kumimoji="0" lang="en-C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Change </a:t>
            </a:r>
            <a:endParaRPr kumimoji="0" lang="en-CA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C8F57D2-0E05-6732-5B7A-8658BE4784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944824"/>
              </p:ext>
            </p:extLst>
          </p:nvPr>
        </p:nvGraphicFramePr>
        <p:xfrm>
          <a:off x="1151070" y="861655"/>
          <a:ext cx="2237537" cy="378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200" imgH="190500" progId="Equation.DSMT4">
                  <p:embed/>
                </p:oleObj>
              </mc:Choice>
              <mc:Fallback>
                <p:oleObj name="Equation" r:id="rId2" imgW="9652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1070" y="861655"/>
                        <a:ext cx="2237537" cy="3783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2A2CAE4-A894-E09C-D714-24072B169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083" y="4640639"/>
            <a:ext cx="51163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slope &amp; y-intercept?</a:t>
            </a:r>
            <a:endParaRPr kumimoji="0" lang="en-CA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D072E-6661-CC31-AE44-2B930FE9FB71}"/>
              </a:ext>
            </a:extLst>
          </p:cNvPr>
          <p:cNvSpPr txBox="1"/>
          <p:nvPr/>
        </p:nvSpPr>
        <p:spPr>
          <a:xfrm>
            <a:off x="411481" y="1050823"/>
            <a:ext cx="35473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C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slope y-intercept form.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356A85-DA1E-6338-C0A9-3A4AF4C6AE72}"/>
                  </a:ext>
                </a:extLst>
              </p:cNvPr>
              <p:cNvSpPr txBox="1"/>
              <p:nvPr/>
            </p:nvSpPr>
            <p:spPr>
              <a:xfrm>
                <a:off x="5249732" y="1235489"/>
                <a:ext cx="243929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356A85-DA1E-6338-C0A9-3A4AF4C6A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732" y="1235489"/>
                <a:ext cx="2439296" cy="461665"/>
              </a:xfrm>
              <a:prstGeom prst="rect">
                <a:avLst/>
              </a:prstGeom>
              <a:blipFill>
                <a:blip r:embed="rId4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080245-FC96-507A-34A1-19D532342012}"/>
                  </a:ext>
                </a:extLst>
              </p:cNvPr>
              <p:cNvSpPr txBox="1"/>
              <p:nvPr/>
            </p:nvSpPr>
            <p:spPr>
              <a:xfrm>
                <a:off x="5249732" y="1921340"/>
                <a:ext cx="213808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080245-FC96-507A-34A1-19D532342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732" y="1921340"/>
                <a:ext cx="2138082" cy="461665"/>
              </a:xfrm>
              <a:prstGeom prst="rect">
                <a:avLst/>
              </a:prstGeom>
              <a:blipFill>
                <a:blip r:embed="rId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8288A5F9-166C-363C-F330-D2992D5D61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6228" y="2705525"/>
            <a:ext cx="1895984" cy="8068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CD54F0-EE36-0F7A-0A78-5D56AD3E3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228" y="3695671"/>
            <a:ext cx="1633773" cy="8068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876E9C-2D3F-9CE1-007D-1103B79D5022}"/>
                  </a:ext>
                </a:extLst>
              </p:cNvPr>
              <p:cNvSpPr txBox="1"/>
              <p:nvPr/>
            </p:nvSpPr>
            <p:spPr>
              <a:xfrm>
                <a:off x="5130690" y="5442697"/>
                <a:ext cx="1742738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876E9C-2D3F-9CE1-007D-1103B79D5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690" y="5442697"/>
                <a:ext cx="1742738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97974B9E-136F-8A42-B08B-76463247FD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4669" y="5726247"/>
            <a:ext cx="1939935" cy="39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37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73D09A-95C9-A02E-0651-7C1B2EC60C66}"/>
              </a:ext>
            </a:extLst>
          </p:cNvPr>
          <p:cNvSpPr txBox="1"/>
          <p:nvPr/>
        </p:nvSpPr>
        <p:spPr>
          <a:xfrm>
            <a:off x="615874" y="451385"/>
            <a:ext cx="90875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Rearrange the following equations from standard form to slope, y-intercept form.</a:t>
            </a:r>
            <a:endParaRPr lang="en-C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A411BF6-2ADB-2D7F-E4B2-0EFDD691FE35}"/>
                  </a:ext>
                </a:extLst>
              </p:cNvPr>
              <p:cNvSpPr txBox="1"/>
              <p:nvPr/>
            </p:nvSpPr>
            <p:spPr>
              <a:xfrm>
                <a:off x="615874" y="1121801"/>
                <a:ext cx="19982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A411BF6-2ADB-2D7F-E4B2-0EFDD691FE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74" y="1121801"/>
                <a:ext cx="1998232" cy="400110"/>
              </a:xfrm>
              <a:prstGeom prst="rect">
                <a:avLst/>
              </a:prstGeom>
              <a:blipFill>
                <a:blip r:embed="rId2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CB8993-78DA-A064-F566-71A193BE18A1}"/>
                  </a:ext>
                </a:extLst>
              </p:cNvPr>
              <p:cNvSpPr txBox="1"/>
              <p:nvPr/>
            </p:nvSpPr>
            <p:spPr>
              <a:xfrm>
                <a:off x="615874" y="2097507"/>
                <a:ext cx="192292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CB8993-78DA-A064-F566-71A193BE1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74" y="2097507"/>
                <a:ext cx="1922929" cy="400110"/>
              </a:xfrm>
              <a:prstGeom prst="rect">
                <a:avLst/>
              </a:prstGeom>
              <a:blipFill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7E6F78-4197-ED36-3881-9D10FF2537A1}"/>
                  </a:ext>
                </a:extLst>
              </p:cNvPr>
              <p:cNvSpPr txBox="1"/>
              <p:nvPr/>
            </p:nvSpPr>
            <p:spPr>
              <a:xfrm>
                <a:off x="4819425" y="1121801"/>
                <a:ext cx="166474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7E6F78-4197-ED36-3881-9D10FF253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9425" y="1121801"/>
                <a:ext cx="1664745" cy="400110"/>
              </a:xfrm>
              <a:prstGeom prst="rect">
                <a:avLst/>
              </a:prstGeom>
              <a:blipFill>
                <a:blip r:embed="rId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5E0FC5-EB03-76DE-C684-483629BDEAB0}"/>
                  </a:ext>
                </a:extLst>
              </p:cNvPr>
              <p:cNvSpPr txBox="1"/>
              <p:nvPr/>
            </p:nvSpPr>
            <p:spPr>
              <a:xfrm>
                <a:off x="5115258" y="2100878"/>
                <a:ext cx="95474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5E0FC5-EB03-76DE-C684-483629BDE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58" y="2100878"/>
                <a:ext cx="954741" cy="400110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009A452-A8B0-320E-58D8-6787712EEEEB}"/>
                  </a:ext>
                </a:extLst>
              </p:cNvPr>
              <p:cNvSpPr txBox="1"/>
              <p:nvPr/>
            </p:nvSpPr>
            <p:spPr>
              <a:xfrm>
                <a:off x="4996924" y="3195947"/>
                <a:ext cx="107307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009A452-A8B0-320E-58D8-6787712EE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24" y="3195947"/>
                <a:ext cx="1073075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558B84B-85C4-1083-9D22-8F0DC8E5B14C}"/>
                  </a:ext>
                </a:extLst>
              </p:cNvPr>
              <p:cNvSpPr txBox="1"/>
              <p:nvPr/>
            </p:nvSpPr>
            <p:spPr>
              <a:xfrm>
                <a:off x="7963346" y="1123588"/>
                <a:ext cx="289643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−15=0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558B84B-85C4-1083-9D22-8F0DC8E5B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3346" y="1123588"/>
                <a:ext cx="2896438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E1A8F8-54F5-602F-377E-D1F41803C2A7}"/>
                  </a:ext>
                </a:extLst>
              </p:cNvPr>
              <p:cNvSpPr txBox="1"/>
              <p:nvPr/>
            </p:nvSpPr>
            <p:spPr>
              <a:xfrm>
                <a:off x="8156981" y="2097507"/>
                <a:ext cx="201437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E1A8F8-54F5-602F-377E-D1F41803C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6981" y="2097507"/>
                <a:ext cx="2014371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C6CA5E0-A5A0-41DE-C7F9-762327DF1548}"/>
                  </a:ext>
                </a:extLst>
              </p:cNvPr>
              <p:cNvSpPr txBox="1"/>
              <p:nvPr/>
            </p:nvSpPr>
            <p:spPr>
              <a:xfrm>
                <a:off x="8259181" y="3071426"/>
                <a:ext cx="1707776" cy="676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CA" sz="200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C6CA5E0-A5A0-41DE-C7F9-762327DF1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9181" y="3071426"/>
                <a:ext cx="1707776" cy="6767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2F3623-44FF-40CD-816E-12B92309B849}"/>
                  </a:ext>
                </a:extLst>
              </p:cNvPr>
              <p:cNvSpPr txBox="1"/>
              <p:nvPr/>
            </p:nvSpPr>
            <p:spPr>
              <a:xfrm>
                <a:off x="8076301" y="4294387"/>
                <a:ext cx="2095051" cy="670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2F3623-44FF-40CD-816E-12B92309B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301" y="4294387"/>
                <a:ext cx="2095051" cy="67050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56C7DE-B8D8-DA8A-8A03-D9F1A208C83F}"/>
                  </a:ext>
                </a:extLst>
              </p:cNvPr>
              <p:cNvSpPr txBox="1"/>
              <p:nvPr/>
            </p:nvSpPr>
            <p:spPr>
              <a:xfrm>
                <a:off x="766482" y="4629639"/>
                <a:ext cx="111610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56C7DE-B8D8-DA8A-8A03-D9F1A208C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82" y="4629639"/>
                <a:ext cx="1116106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6ABB61A-2D3F-ADDE-6F94-04F8EF7005C0}"/>
                  </a:ext>
                </a:extLst>
              </p:cNvPr>
              <p:cNvSpPr txBox="1"/>
              <p:nvPr/>
            </p:nvSpPr>
            <p:spPr>
              <a:xfrm>
                <a:off x="1882588" y="4629639"/>
                <a:ext cx="111610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6ABB61A-2D3F-ADDE-6F94-04F8EF700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588" y="4629639"/>
                <a:ext cx="1116106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D32FF33-FFFF-97B3-EC85-085658BCF200}"/>
                  </a:ext>
                </a:extLst>
              </p:cNvPr>
              <p:cNvSpPr txBox="1"/>
              <p:nvPr/>
            </p:nvSpPr>
            <p:spPr>
              <a:xfrm>
                <a:off x="4953893" y="4564782"/>
                <a:ext cx="111610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D32FF33-FFFF-97B3-EC85-085658BC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893" y="4564782"/>
                <a:ext cx="1116106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DDF40B-1AE9-9115-C09A-81F35B922267}"/>
                  </a:ext>
                </a:extLst>
              </p:cNvPr>
              <p:cNvSpPr txBox="1"/>
              <p:nvPr/>
            </p:nvSpPr>
            <p:spPr>
              <a:xfrm>
                <a:off x="6010834" y="4564782"/>
                <a:ext cx="111610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DDF40B-1AE9-9115-C09A-81F35B922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834" y="4564782"/>
                <a:ext cx="1116106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2D4E9B4-8163-D8EA-53D9-EA8440A01E6F}"/>
                  </a:ext>
                </a:extLst>
              </p:cNvPr>
              <p:cNvSpPr txBox="1"/>
              <p:nvPr/>
            </p:nvSpPr>
            <p:spPr>
              <a:xfrm>
                <a:off x="8156981" y="5471885"/>
                <a:ext cx="1116106" cy="670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2D4E9B4-8163-D8EA-53D9-EA8440A01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6981" y="5471885"/>
                <a:ext cx="1116106" cy="67050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AE3DD11-FDF7-451A-6BD8-8BBD69C01AA6}"/>
                  </a:ext>
                </a:extLst>
              </p:cNvPr>
              <p:cNvSpPr txBox="1"/>
              <p:nvPr/>
            </p:nvSpPr>
            <p:spPr>
              <a:xfrm>
                <a:off x="9273087" y="5607082"/>
                <a:ext cx="111610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AE3DD11-FDF7-451A-6BD8-8BBD69C01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087" y="5607082"/>
                <a:ext cx="1116106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498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  <p:bldP spid="19" grpId="0"/>
      <p:bldP spid="21" grpId="0"/>
      <p:bldP spid="23" grpId="0"/>
      <p:bldP spid="25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056DAD-620F-A581-E7E8-02BC1FE731E4}"/>
              </a:ext>
            </a:extLst>
          </p:cNvPr>
          <p:cNvSpPr txBox="1"/>
          <p:nvPr/>
        </p:nvSpPr>
        <p:spPr>
          <a:xfrm>
            <a:off x="322729" y="107140"/>
            <a:ext cx="8689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CHANGE FROM STANDARD FORM TO SLOPE Y-INTERCEPT FORM, THEN GRAPH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48321-BA8B-1ECE-F113-9E2A7C5A0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21" y="769339"/>
            <a:ext cx="7134539" cy="65067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5F2A645-F55D-D712-FACA-2751A4D7D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1073" y="1849579"/>
            <a:ext cx="160321" cy="81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45ABB17-AE46-B12E-BE0E-23C5277C4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9673" y="2447733"/>
            <a:ext cx="215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68135E5-FBFD-5CD2-887C-0743D2AA96E8}"/>
                  </a:ext>
                </a:extLst>
              </p:cNvPr>
              <p:cNvSpPr txBox="1"/>
              <p:nvPr/>
            </p:nvSpPr>
            <p:spPr>
              <a:xfrm>
                <a:off x="634421" y="1917477"/>
                <a:ext cx="23962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68135E5-FBFD-5CD2-887C-0743D2AA9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21" y="1917477"/>
                <a:ext cx="2396265" cy="461665"/>
              </a:xfrm>
              <a:prstGeom prst="rect">
                <a:avLst/>
              </a:prstGeom>
              <a:blipFill>
                <a:blip r:embed="rId3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FF2384-D854-C2AF-6880-F5BDEC859392}"/>
                  </a:ext>
                </a:extLst>
              </p:cNvPr>
              <p:cNvSpPr txBox="1"/>
              <p:nvPr/>
            </p:nvSpPr>
            <p:spPr>
              <a:xfrm>
                <a:off x="769932" y="2530572"/>
                <a:ext cx="191947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FF2384-D854-C2AF-6880-F5BDEC8593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32" y="2530572"/>
                <a:ext cx="1919479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B48DA3-04C1-181A-C6D7-B9441BBB49B0}"/>
                  </a:ext>
                </a:extLst>
              </p:cNvPr>
              <p:cNvSpPr txBox="1"/>
              <p:nvPr/>
            </p:nvSpPr>
            <p:spPr>
              <a:xfrm>
                <a:off x="637388" y="3129419"/>
                <a:ext cx="1277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B48DA3-04C1-181A-C6D7-B9441BBB4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88" y="3129419"/>
                <a:ext cx="127719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2C49EA-8848-12FA-196D-192258E083F7}"/>
                  </a:ext>
                </a:extLst>
              </p:cNvPr>
              <p:cNvSpPr txBox="1"/>
              <p:nvPr/>
            </p:nvSpPr>
            <p:spPr>
              <a:xfrm>
                <a:off x="2000921" y="3129419"/>
                <a:ext cx="1277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2C49EA-8848-12FA-196D-192258E08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921" y="3129419"/>
                <a:ext cx="12771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6053862F-AD49-6805-D846-4AC8BF0C15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310" y="1328058"/>
            <a:ext cx="5009793" cy="51372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34741B-5398-747B-6F96-047BA1E36218}"/>
                  </a:ext>
                </a:extLst>
              </p:cNvPr>
              <p:cNvSpPr txBox="1"/>
              <p:nvPr/>
            </p:nvSpPr>
            <p:spPr>
              <a:xfrm>
                <a:off x="5136260" y="4121556"/>
                <a:ext cx="191947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34741B-5398-747B-6F96-047BA1E36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260" y="4121556"/>
                <a:ext cx="1919479" cy="461665"/>
              </a:xfrm>
              <a:prstGeom prst="rect">
                <a:avLst/>
              </a:prstGeom>
              <a:blipFill>
                <a:blip r:embed="rId8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C6C65D0-A6B6-36D3-B89E-5B550C1AC1B9}"/>
              </a:ext>
            </a:extLst>
          </p:cNvPr>
          <p:cNvSpPr txBox="1"/>
          <p:nvPr/>
        </p:nvSpPr>
        <p:spPr>
          <a:xfrm>
            <a:off x="190238" y="1917476"/>
            <a:ext cx="437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64661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0ABBD48-7E47-4FB1-4D00-11BB2C2A7D26}"/>
                  </a:ext>
                </a:extLst>
              </p:cNvPr>
              <p:cNvSpPr txBox="1"/>
              <p:nvPr/>
            </p:nvSpPr>
            <p:spPr>
              <a:xfrm>
                <a:off x="874060" y="923371"/>
                <a:ext cx="223490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0ABBD48-7E47-4FB1-4D00-11BB2C2A7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60" y="923371"/>
                <a:ext cx="2234901" cy="400110"/>
              </a:xfrm>
              <a:prstGeom prst="rect">
                <a:avLst/>
              </a:prstGeom>
              <a:blipFill>
                <a:blip r:embed="rId2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DD5BC9-1B76-3375-59A3-E3539B0304BB}"/>
                  </a:ext>
                </a:extLst>
              </p:cNvPr>
              <p:cNvSpPr txBox="1"/>
              <p:nvPr/>
            </p:nvSpPr>
            <p:spPr>
              <a:xfrm>
                <a:off x="874060" y="1719437"/>
                <a:ext cx="213808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DD5BC9-1B76-3375-59A3-E3539B030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60" y="1719437"/>
                <a:ext cx="2138082" cy="400110"/>
              </a:xfrm>
              <a:prstGeom prst="rect">
                <a:avLst/>
              </a:prstGeom>
              <a:blipFill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005445-86CE-F9EE-1B03-0FAF1E64570A}"/>
                  </a:ext>
                </a:extLst>
              </p:cNvPr>
              <p:cNvSpPr txBox="1"/>
              <p:nvPr/>
            </p:nvSpPr>
            <p:spPr>
              <a:xfrm>
                <a:off x="610498" y="2515503"/>
                <a:ext cx="2665206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sz="200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005445-86CE-F9EE-1B03-0FAF1E64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98" y="2515503"/>
                <a:ext cx="2665206" cy="6685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95CA9A-7E15-F5F2-D93F-32C0708DC3D5}"/>
                  </a:ext>
                </a:extLst>
              </p:cNvPr>
              <p:cNvSpPr txBox="1"/>
              <p:nvPr/>
            </p:nvSpPr>
            <p:spPr>
              <a:xfrm>
                <a:off x="669665" y="3553173"/>
                <a:ext cx="2439296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CA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95CA9A-7E15-F5F2-D93F-32C0708DC3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65" y="3553173"/>
                <a:ext cx="2439296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070511-061D-AB01-9E10-5A21CB0B3E09}"/>
                  </a:ext>
                </a:extLst>
              </p:cNvPr>
              <p:cNvSpPr txBox="1"/>
              <p:nvPr/>
            </p:nvSpPr>
            <p:spPr>
              <a:xfrm>
                <a:off x="876749" y="4590843"/>
                <a:ext cx="1116106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070511-061D-AB01-9E10-5A21CB0B3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49" y="4590843"/>
                <a:ext cx="1116106" cy="6685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AAB2F36-F898-8756-E32C-616388CA8C26}"/>
                  </a:ext>
                </a:extLst>
              </p:cNvPr>
              <p:cNvSpPr txBox="1"/>
              <p:nvPr/>
            </p:nvSpPr>
            <p:spPr>
              <a:xfrm>
                <a:off x="2229526" y="4726040"/>
                <a:ext cx="111610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AAB2F36-F898-8756-E32C-616388CA8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9526" y="4726040"/>
                <a:ext cx="111610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0E58E8C-075E-DD37-6D6D-AF454D736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9022" y="923371"/>
            <a:ext cx="3906027" cy="52499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A1DA38-4EE4-0DC7-3435-F65947DED126}"/>
                  </a:ext>
                </a:extLst>
              </p:cNvPr>
              <p:cNvSpPr txBox="1"/>
              <p:nvPr/>
            </p:nvSpPr>
            <p:spPr>
              <a:xfrm>
                <a:off x="5243458" y="2879831"/>
                <a:ext cx="2439296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CA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A1DA38-4EE4-0DC7-3435-F65947DED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458" y="2879831"/>
                <a:ext cx="2439296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A94F6B45-0AB1-1112-FE57-FDDAE65E5C6A}"/>
              </a:ext>
            </a:extLst>
          </p:cNvPr>
          <p:cNvSpPr txBox="1"/>
          <p:nvPr/>
        </p:nvSpPr>
        <p:spPr>
          <a:xfrm>
            <a:off x="487308" y="861816"/>
            <a:ext cx="437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53873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480</Words>
  <Application>Microsoft Office PowerPoint</Application>
  <PresentationFormat>Widescreen</PresentationFormat>
  <Paragraphs>70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Cambria Math</vt:lpstr>
      <vt:lpstr>Gotham</vt:lpstr>
      <vt:lpstr>MJXc-TeX-main-R</vt:lpstr>
      <vt:lpstr>MJXc-TeX-math-I</vt:lpstr>
      <vt:lpstr>Times New Roman</vt:lpstr>
      <vt:lpstr>Tw Cen MT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10</cp:revision>
  <dcterms:created xsi:type="dcterms:W3CDTF">2025-03-12T01:54:31Z</dcterms:created>
  <dcterms:modified xsi:type="dcterms:W3CDTF">2025-03-24T11:52:04Z</dcterms:modified>
</cp:coreProperties>
</file>