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4" autoAdjust="0"/>
    <p:restoredTop sz="94660"/>
  </p:normalViewPr>
  <p:slideViewPr>
    <p:cSldViewPr snapToGrid="0">
      <p:cViewPr varScale="1">
        <p:scale>
          <a:sx n="93" d="100"/>
          <a:sy n="93" d="100"/>
        </p:scale>
        <p:origin x="148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C8D04-A452-6ABC-B21B-68B0FC4E6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2ADB8-CB33-18EC-C177-9A9EAA688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1B82F-EC7F-621D-3A25-81DADE8E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39344-267B-BD6E-5961-17FFA125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73B5E-B061-122B-61E3-FFAF5D808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29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8476-DC2C-295D-7E31-4D3CB086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7EDE0-398D-AAF6-5491-E625F424C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49785-8FFA-E50D-B5E9-9959B8FA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9B3BE-2F6B-FC26-1763-6FD3DA001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BB0C1-7F2A-0C37-781F-9A137621F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11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A54F-125B-966B-8A40-374374A9E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B5578-0877-DA81-07E8-426537E96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E8746-21C9-3D46-3D53-B64EFD8D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44F52-566D-414B-8B49-E4030EAA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B5BAD-ECB2-39CB-9BD1-D45685B4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503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09509-D7A2-81AA-3B7E-A458A1E1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E1D2B-8872-5820-F3EB-851E4C897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97DCD-B32D-4E52-0FBC-EB0933ED9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B5BA2-E1EA-9556-725B-DF35C92D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25A575-B72A-6E40-59BA-F8CE976A4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1C03B-DCF4-8892-162E-09B8675B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32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04EC-9903-ECA0-6B6A-BA1B4472C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91352-66F5-3D82-3A95-100DCA40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39727-A189-816E-C44D-BAEEBDB13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98EAD-CA0D-5C08-CFAA-FB3F0A92A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28935-BE7D-6BF3-9BA9-D461E689B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2E21C0-B3E1-0144-56B0-C96FECEB6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7C4CA0-1806-CA2C-153C-CC0AF1DB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211188-BB8E-2200-D1E9-A16EF32EF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14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801A-0410-AE89-E8A0-5B4D2CBA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DA335-2B99-6555-2D7E-983642C70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33E96-BCC8-CDAE-8049-399F928C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15392-A7F3-A493-1759-3E7132D2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568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ABF434-5E8B-51E7-A40D-EE3F5D841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EF681-4CE5-8E4D-B883-44FFE37A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1293D-649F-1FBA-02A5-D38950AF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855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F51F-255E-2577-7710-2CE3A723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251B3-34AD-9ED6-AFAD-B9AEC5399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AF6BB-E6BD-C880-ED72-C2902FEB0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694ED-BAFC-2FB0-52B4-4FD77CA1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5461C-2AFC-BF44-65F3-BFC2680B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933D8-6F41-BB8B-4FD6-25325230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05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E79E-5CBD-1D10-CE49-09635CD7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4D0CB9-AA73-8F89-42FE-C95DC038B1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D9108-3D77-217F-B415-E84F9D1B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3AB54-6F47-0FB1-F11A-7B814F40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84CB6-AF63-40C1-B39F-27448BEF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8E77D-AC84-C8C5-5CE0-27A8F69C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990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F0A7-97FA-335F-0DBC-154D8FD3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220EB-FCA0-941E-2C4A-82906F417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B46ED-3518-C8F0-DC2F-599A40D7B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519A9-DD3A-32B3-083C-9D8716FF7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5AA42-3740-8CA2-9C3F-58B7F04D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56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CF3E12-80F9-3680-69B4-083412B1E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5E70F-2BAD-1049-30D5-3917FD5EF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3FC9-6F22-40B1-1D66-0B4982B7A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1F318-CCB2-1F50-87F3-C323A93F3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F3885-EDCE-7D45-F619-D8C23B810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387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8AF843-D7C2-5A66-E501-0677C1CD5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233B1-3CE0-7461-A78E-0DE7F7B7E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70F9-C90E-992A-97E5-20FC2784D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42F70-FF9B-4089-B38D-5B2302B2A727}" type="datetimeFigureOut">
              <a:rPr lang="en-CA" smtClean="0"/>
              <a:t>2025-03-19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C1173-71BC-0AE8-1E1E-DA9F44679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73749-8A8A-D273-9C25-7B2467B4B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173D2-4C13-4616-B448-D7E7C8B48C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006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emf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36CF3A-9A41-594B-CFEC-5FCC10267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42" y="227700"/>
            <a:ext cx="6294120" cy="481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9277A0-DC5D-A6C4-7C3F-6EC10E99F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30" y="749668"/>
            <a:ext cx="7789096" cy="6225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882648D8-0622-735E-99F3-211AC81CA9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25603"/>
                  </p:ext>
                </p:extLst>
              </p:nvPr>
            </p:nvGraphicFramePr>
            <p:xfrm>
              <a:off x="673042" y="1690041"/>
              <a:ext cx="6413463" cy="2214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2734">
                      <a:extLst>
                        <a:ext uri="{9D8B030D-6E8A-4147-A177-3AD203B41FA5}">
                          <a16:colId xmlns:a16="http://schemas.microsoft.com/office/drawing/2014/main" val="1262127975"/>
                        </a:ext>
                      </a:extLst>
                    </a:gridCol>
                    <a:gridCol w="3242908">
                      <a:extLst>
                        <a:ext uri="{9D8B030D-6E8A-4147-A177-3AD203B41FA5}">
                          <a16:colId xmlns:a16="http://schemas.microsoft.com/office/drawing/2014/main" val="584739362"/>
                        </a:ext>
                      </a:extLst>
                    </a:gridCol>
                    <a:gridCol w="2137821">
                      <a:extLst>
                        <a:ext uri="{9D8B030D-6E8A-4147-A177-3AD203B41FA5}">
                          <a16:colId xmlns:a16="http://schemas.microsoft.com/office/drawing/2014/main" val="3992611124"/>
                        </a:ext>
                      </a:extLst>
                    </a:gridCol>
                  </a:tblGrid>
                  <a:tr h="1729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lang="en-CA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lang="en-CA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CA" sz="180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en-CA" sz="18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  <m:r>
                                    <a:rPr lang="en-CA" sz="1800" i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lang="en-CA" sz="18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d>
                            </m:oMath>
                          </a14:m>
                          <a:r>
                            <a:rPr lang="en-CA" dirty="0"/>
                            <a:t> Coordinates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668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2846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6943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7859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3535840"/>
                      </a:ext>
                    </a:extLst>
                  </a:tr>
                  <a:tr h="34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851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882648D8-0622-735E-99F3-211AC81CA9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25603"/>
                  </p:ext>
                </p:extLst>
              </p:nvPr>
            </p:nvGraphicFramePr>
            <p:xfrm>
              <a:off x="673042" y="1690041"/>
              <a:ext cx="6413463" cy="2214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2734">
                      <a:extLst>
                        <a:ext uri="{9D8B030D-6E8A-4147-A177-3AD203B41FA5}">
                          <a16:colId xmlns:a16="http://schemas.microsoft.com/office/drawing/2014/main" val="1262127975"/>
                        </a:ext>
                      </a:extLst>
                    </a:gridCol>
                    <a:gridCol w="3242908">
                      <a:extLst>
                        <a:ext uri="{9D8B030D-6E8A-4147-A177-3AD203B41FA5}">
                          <a16:colId xmlns:a16="http://schemas.microsoft.com/office/drawing/2014/main" val="584739362"/>
                        </a:ext>
                      </a:extLst>
                    </a:gridCol>
                    <a:gridCol w="2137821">
                      <a:extLst>
                        <a:ext uri="{9D8B030D-6E8A-4147-A177-3AD203B41FA5}">
                          <a16:colId xmlns:a16="http://schemas.microsoft.com/office/drawing/2014/main" val="399261112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88" t="-6667" r="-520588" b="-5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143" t="-6667" r="-66353" b="-5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285" t="-6667" r="-570" b="-53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668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2846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6943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7859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353584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851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E0D2193-4DA2-2C5B-E47A-FD9259A719BB}"/>
              </a:ext>
            </a:extLst>
          </p:cNvPr>
          <p:cNvSpPr txBox="1"/>
          <p:nvPr/>
        </p:nvSpPr>
        <p:spPr>
          <a:xfrm>
            <a:off x="4496040" y="243593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66649A-D3A9-9302-F7C3-100524C03CFB}"/>
              </a:ext>
            </a:extLst>
          </p:cNvPr>
          <p:cNvSpPr txBox="1"/>
          <p:nvPr/>
        </p:nvSpPr>
        <p:spPr>
          <a:xfrm>
            <a:off x="4494102" y="280363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0586F-68E0-18A7-5983-29B11CF87CD4}"/>
              </a:ext>
            </a:extLst>
          </p:cNvPr>
          <p:cNvSpPr txBox="1"/>
          <p:nvPr/>
        </p:nvSpPr>
        <p:spPr>
          <a:xfrm>
            <a:off x="4494102" y="317296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5EB7A-FB43-5677-BECD-6B86DD09EEB1}"/>
              </a:ext>
            </a:extLst>
          </p:cNvPr>
          <p:cNvSpPr txBox="1"/>
          <p:nvPr/>
        </p:nvSpPr>
        <p:spPr>
          <a:xfrm>
            <a:off x="4494102" y="356149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D30FBA-FC7C-A67E-239F-961920CB733F}"/>
              </a:ext>
            </a:extLst>
          </p:cNvPr>
          <p:cNvSpPr txBox="1"/>
          <p:nvPr/>
        </p:nvSpPr>
        <p:spPr>
          <a:xfrm>
            <a:off x="4496040" y="204577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9E02D32-F016-4CD7-1739-57087F65EBE8}"/>
                  </a:ext>
                </a:extLst>
              </p:cNvPr>
              <p:cNvSpPr txBox="1"/>
              <p:nvPr/>
            </p:nvSpPr>
            <p:spPr>
              <a:xfrm>
                <a:off x="8340499" y="1500147"/>
                <a:ext cx="1531553" cy="28869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4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9E02D32-F016-4CD7-1739-57087F65E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499" y="1500147"/>
                <a:ext cx="1531553" cy="2886944"/>
              </a:xfrm>
              <a:prstGeom prst="rect">
                <a:avLst/>
              </a:prstGeom>
              <a:blipFill>
                <a:blip r:embed="rId5"/>
                <a:stretch>
                  <a:fillRect r="-239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84B37BDC-52A2-941B-C01A-62224AA0117D}"/>
              </a:ext>
            </a:extLst>
          </p:cNvPr>
          <p:cNvSpPr/>
          <p:nvPr/>
        </p:nvSpPr>
        <p:spPr>
          <a:xfrm>
            <a:off x="8017727" y="169747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E661BA48-B8E9-3D18-C5E3-79CF06B801B0}"/>
              </a:ext>
            </a:extLst>
          </p:cNvPr>
          <p:cNvSpPr/>
          <p:nvPr/>
        </p:nvSpPr>
        <p:spPr>
          <a:xfrm>
            <a:off x="8004225" y="231489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46C30E9F-C1AD-800F-B377-548AC0B51D17}"/>
              </a:ext>
            </a:extLst>
          </p:cNvPr>
          <p:cNvSpPr/>
          <p:nvPr/>
        </p:nvSpPr>
        <p:spPr>
          <a:xfrm>
            <a:off x="8017727" y="293231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32C4BF94-7AB3-ACF8-995D-A385ACA28B11}"/>
              </a:ext>
            </a:extLst>
          </p:cNvPr>
          <p:cNvSpPr/>
          <p:nvPr/>
        </p:nvSpPr>
        <p:spPr>
          <a:xfrm>
            <a:off x="8004225" y="3549736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Arrow: Curved Right 26">
            <a:extLst>
              <a:ext uri="{FF2B5EF4-FFF2-40B4-BE49-F238E27FC236}">
                <a16:creationId xmlns:a16="http://schemas.microsoft.com/office/drawing/2014/main" id="{EDE06622-5B33-C128-B233-19DB95EF1C00}"/>
              </a:ext>
            </a:extLst>
          </p:cNvPr>
          <p:cNvSpPr/>
          <p:nvPr/>
        </p:nvSpPr>
        <p:spPr>
          <a:xfrm flipH="1">
            <a:off x="9993340" y="169747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8" name="Arrow: Curved Right 27">
            <a:extLst>
              <a:ext uri="{FF2B5EF4-FFF2-40B4-BE49-F238E27FC236}">
                <a16:creationId xmlns:a16="http://schemas.microsoft.com/office/drawing/2014/main" id="{100FDA83-B171-3F2F-E3FB-EC0FD240E04E}"/>
              </a:ext>
            </a:extLst>
          </p:cNvPr>
          <p:cNvSpPr/>
          <p:nvPr/>
        </p:nvSpPr>
        <p:spPr>
          <a:xfrm flipH="1">
            <a:off x="9979838" y="231489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9" name="Arrow: Curved Right 28">
            <a:extLst>
              <a:ext uri="{FF2B5EF4-FFF2-40B4-BE49-F238E27FC236}">
                <a16:creationId xmlns:a16="http://schemas.microsoft.com/office/drawing/2014/main" id="{C06CCAC3-A2F3-9F48-CA68-82921DD96892}"/>
              </a:ext>
            </a:extLst>
          </p:cNvPr>
          <p:cNvSpPr/>
          <p:nvPr/>
        </p:nvSpPr>
        <p:spPr>
          <a:xfrm flipH="1">
            <a:off x="9993340" y="293231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0" name="Arrow: Curved Right 29">
            <a:extLst>
              <a:ext uri="{FF2B5EF4-FFF2-40B4-BE49-F238E27FC236}">
                <a16:creationId xmlns:a16="http://schemas.microsoft.com/office/drawing/2014/main" id="{7A93B8C1-603C-F02A-BC47-09363897A81D}"/>
              </a:ext>
            </a:extLst>
          </p:cNvPr>
          <p:cNvSpPr/>
          <p:nvPr/>
        </p:nvSpPr>
        <p:spPr>
          <a:xfrm flipH="1">
            <a:off x="9979838" y="3549737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5AB791-0F6E-AF67-6BA7-6DECF63A87B5}"/>
              </a:ext>
            </a:extLst>
          </p:cNvPr>
          <p:cNvSpPr txBox="1"/>
          <p:nvPr/>
        </p:nvSpPr>
        <p:spPr>
          <a:xfrm>
            <a:off x="7631534" y="2412923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E8652F-1477-D2DE-75B2-A75488475E4B}"/>
              </a:ext>
            </a:extLst>
          </p:cNvPr>
          <p:cNvSpPr txBox="1"/>
          <p:nvPr/>
        </p:nvSpPr>
        <p:spPr>
          <a:xfrm>
            <a:off x="7631534" y="1788929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C7D4EF-E17E-A3EF-FD9F-72B6B34552F7}"/>
              </a:ext>
            </a:extLst>
          </p:cNvPr>
          <p:cNvSpPr txBox="1"/>
          <p:nvPr/>
        </p:nvSpPr>
        <p:spPr>
          <a:xfrm>
            <a:off x="7631534" y="30369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26B040-1E31-BADB-9E38-19C25AAE1569}"/>
              </a:ext>
            </a:extLst>
          </p:cNvPr>
          <p:cNvSpPr txBox="1"/>
          <p:nvPr/>
        </p:nvSpPr>
        <p:spPr>
          <a:xfrm>
            <a:off x="7631534" y="3660910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6C6130-683A-C5C7-210F-964BD8E6F8BF}"/>
              </a:ext>
            </a:extLst>
          </p:cNvPr>
          <p:cNvSpPr txBox="1"/>
          <p:nvPr/>
        </p:nvSpPr>
        <p:spPr>
          <a:xfrm>
            <a:off x="10755089" y="176833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3EE55A-057A-08D4-82C5-8D4FFBC49405}"/>
              </a:ext>
            </a:extLst>
          </p:cNvPr>
          <p:cNvSpPr txBox="1"/>
          <p:nvPr/>
        </p:nvSpPr>
        <p:spPr>
          <a:xfrm>
            <a:off x="10755089" y="2396192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976A40-4A68-E9D1-EEDF-1ACEF5666DC2}"/>
              </a:ext>
            </a:extLst>
          </p:cNvPr>
          <p:cNvSpPr txBox="1"/>
          <p:nvPr/>
        </p:nvSpPr>
        <p:spPr>
          <a:xfrm>
            <a:off x="10755089" y="302404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DDE033-AA33-965D-EEA4-6B7BF45FBD3D}"/>
              </a:ext>
            </a:extLst>
          </p:cNvPr>
          <p:cNvSpPr txBox="1"/>
          <p:nvPr/>
        </p:nvSpPr>
        <p:spPr>
          <a:xfrm>
            <a:off x="10755089" y="3651901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endParaRPr lang="en-CA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F87E876-4F52-E110-85AF-59E5632EF853}"/>
                  </a:ext>
                </a:extLst>
              </p:cNvPr>
              <p:cNvSpPr txBox="1"/>
              <p:nvPr/>
            </p:nvSpPr>
            <p:spPr>
              <a:xfrm>
                <a:off x="2543646" y="2043591"/>
                <a:ext cx="15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F87E876-4F52-E110-85AF-59E5632EF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646" y="2043591"/>
                <a:ext cx="1519134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1F9666-81E9-98B3-6AF4-9DFC3F2F2E91}"/>
                  </a:ext>
                </a:extLst>
              </p:cNvPr>
              <p:cNvSpPr txBox="1"/>
              <p:nvPr/>
            </p:nvSpPr>
            <p:spPr>
              <a:xfrm>
                <a:off x="2541708" y="2441471"/>
                <a:ext cx="15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(1)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1F9666-81E9-98B3-6AF4-9DFC3F2F2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2441471"/>
                <a:ext cx="1519134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A3076F-08EB-EA4F-07F8-5C34F1001CB6}"/>
                  </a:ext>
                </a:extLst>
              </p:cNvPr>
              <p:cNvSpPr txBox="1"/>
              <p:nvPr/>
            </p:nvSpPr>
            <p:spPr>
              <a:xfrm>
                <a:off x="2541708" y="2813655"/>
                <a:ext cx="15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(2)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A3076F-08EB-EA4F-07F8-5C34F1001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2813655"/>
                <a:ext cx="1519134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971CE1D-C229-04C1-6A64-35C795C30AC6}"/>
                  </a:ext>
                </a:extLst>
              </p:cNvPr>
              <p:cNvSpPr txBox="1"/>
              <p:nvPr/>
            </p:nvSpPr>
            <p:spPr>
              <a:xfrm>
                <a:off x="2541708" y="3166256"/>
                <a:ext cx="15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(3)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971CE1D-C229-04C1-6A64-35C795C30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3166256"/>
                <a:ext cx="1519134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CF1BC6-381B-D791-E89F-84D1B7E34F5C}"/>
                  </a:ext>
                </a:extLst>
              </p:cNvPr>
              <p:cNvSpPr txBox="1"/>
              <p:nvPr/>
            </p:nvSpPr>
            <p:spPr>
              <a:xfrm>
                <a:off x="2541708" y="3548543"/>
                <a:ext cx="15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(4)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CF1BC6-381B-D791-E89F-84D1B7E34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3548543"/>
                <a:ext cx="1519134" cy="369332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B5245A0C-E2A5-B004-6294-685E05F05F70}"/>
              </a:ext>
            </a:extLst>
          </p:cNvPr>
          <p:cNvSpPr txBox="1"/>
          <p:nvPr/>
        </p:nvSpPr>
        <p:spPr>
          <a:xfrm>
            <a:off x="5420101" y="205629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( 0 , 1 )</a:t>
            </a:r>
            <a:endParaRPr lang="en-CA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9D474A-B3C5-DA60-73DA-91F0A105868E}"/>
              </a:ext>
            </a:extLst>
          </p:cNvPr>
          <p:cNvSpPr txBox="1"/>
          <p:nvPr/>
        </p:nvSpPr>
        <p:spPr>
          <a:xfrm>
            <a:off x="5420101" y="239619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( 1 , 4 )</a:t>
            </a:r>
            <a:endParaRPr lang="en-CA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7D4E89-2522-F759-0641-D8E714D229B7}"/>
              </a:ext>
            </a:extLst>
          </p:cNvPr>
          <p:cNvSpPr txBox="1"/>
          <p:nvPr/>
        </p:nvSpPr>
        <p:spPr>
          <a:xfrm>
            <a:off x="5399527" y="279187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( 2 , 7 )</a:t>
            </a:r>
            <a:endParaRPr lang="en-C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FD68DF5-F21B-44D3-D392-51E303BC1698}"/>
              </a:ext>
            </a:extLst>
          </p:cNvPr>
          <p:cNvSpPr txBox="1"/>
          <p:nvPr/>
        </p:nvSpPr>
        <p:spPr>
          <a:xfrm>
            <a:off x="5394358" y="315190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( 3 , 10 )</a:t>
            </a:r>
            <a:endParaRPr lang="en-CA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AB175B-9D24-0DF4-8932-98ECE0F363C9}"/>
              </a:ext>
            </a:extLst>
          </p:cNvPr>
          <p:cNvSpPr txBox="1"/>
          <p:nvPr/>
        </p:nvSpPr>
        <p:spPr>
          <a:xfrm>
            <a:off x="5394358" y="352087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( 4 , 13 )</a:t>
            </a:r>
            <a:endParaRPr lang="en-CA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A12D0D0-CF35-E5B5-E6F9-6D32FCB0D2D2}"/>
              </a:ext>
            </a:extLst>
          </p:cNvPr>
          <p:cNvSpPr/>
          <p:nvPr/>
        </p:nvSpPr>
        <p:spPr>
          <a:xfrm>
            <a:off x="5109882" y="2056291"/>
            <a:ext cx="1519134" cy="1833915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C6A4126-84C2-D864-40FE-78AA46C49CB4}"/>
              </a:ext>
            </a:extLst>
          </p:cNvPr>
          <p:cNvSpPr txBox="1"/>
          <p:nvPr/>
        </p:nvSpPr>
        <p:spPr>
          <a:xfrm>
            <a:off x="1845301" y="4282712"/>
            <a:ext cx="48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7AFE921-B87F-CB0F-BC6C-44A88A1FBBB1}"/>
                  </a:ext>
                </a:extLst>
              </p:cNvPr>
              <p:cNvSpPr txBox="1"/>
              <p:nvPr/>
            </p:nvSpPr>
            <p:spPr>
              <a:xfrm>
                <a:off x="2230641" y="4222653"/>
                <a:ext cx="46399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7AFE921-B87F-CB0F-BC6C-44A88A1FB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641" y="4222653"/>
                <a:ext cx="4639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DB23C1BA-5B74-1CFE-B2B0-C086F7980697}"/>
              </a:ext>
            </a:extLst>
          </p:cNvPr>
          <p:cNvSpPr txBox="1"/>
          <p:nvPr/>
        </p:nvSpPr>
        <p:spPr>
          <a:xfrm>
            <a:off x="2533970" y="4278604"/>
            <a:ext cx="154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changes by 1,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FEA9DA-6979-6528-7D09-B5FA03A44599}"/>
                  </a:ext>
                </a:extLst>
              </p:cNvPr>
              <p:cNvSpPr txBox="1"/>
              <p:nvPr/>
            </p:nvSpPr>
            <p:spPr>
              <a:xfrm>
                <a:off x="3550645" y="4232437"/>
                <a:ext cx="13117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FEA9DA-6979-6528-7D09-B5FA03A44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645" y="4232437"/>
                <a:ext cx="1311765" cy="461665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8B64CCD3-8A5F-8153-FFDF-DBB1F196C7E4}"/>
              </a:ext>
            </a:extLst>
          </p:cNvPr>
          <p:cNvSpPr txBox="1"/>
          <p:nvPr/>
        </p:nvSpPr>
        <p:spPr>
          <a:xfrm>
            <a:off x="4311481" y="4284875"/>
            <a:ext cx="147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changes by 3</a:t>
            </a:r>
            <a:endParaRPr lang="en-CA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A7843A-F706-C9A3-6957-9EA08CA12F4A}"/>
              </a:ext>
            </a:extLst>
          </p:cNvPr>
          <p:cNvSpPr txBox="1"/>
          <p:nvPr/>
        </p:nvSpPr>
        <p:spPr>
          <a:xfrm>
            <a:off x="1845301" y="4701331"/>
            <a:ext cx="459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symbol for change is math is the symbol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16B0342-FE16-0627-A3E9-1FE5B06C1576}"/>
                  </a:ext>
                </a:extLst>
              </p:cNvPr>
              <p:cNvSpPr txBox="1"/>
              <p:nvPr/>
            </p:nvSpPr>
            <p:spPr>
              <a:xfrm>
                <a:off x="6303660" y="4658381"/>
                <a:ext cx="36306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16B0342-FE16-0627-A3E9-1FE5B06C1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660" y="4658381"/>
                <a:ext cx="363069" cy="461665"/>
              </a:xfrm>
              <a:prstGeom prst="rect">
                <a:avLst/>
              </a:prstGeom>
              <a:blipFill>
                <a:blip r:embed="rId13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id="{A08381D4-DBCC-9128-9E08-5855DF0FF0A4}"/>
              </a:ext>
            </a:extLst>
          </p:cNvPr>
          <p:cNvSpPr txBox="1"/>
          <p:nvPr/>
        </p:nvSpPr>
        <p:spPr>
          <a:xfrm>
            <a:off x="6649643" y="4658381"/>
            <a:ext cx="1980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pronounced Delta</a:t>
            </a:r>
            <a:endParaRPr lang="en-CA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5E75FE8-D767-7C07-A68B-D1FD4C8B4791}"/>
              </a:ext>
            </a:extLst>
          </p:cNvPr>
          <p:cNvSpPr/>
          <p:nvPr/>
        </p:nvSpPr>
        <p:spPr>
          <a:xfrm>
            <a:off x="6096000" y="709284"/>
            <a:ext cx="533016" cy="594373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558305-4A19-613C-5CD7-AB0D2F45F064}"/>
              </a:ext>
            </a:extLst>
          </p:cNvPr>
          <p:cNvSpPr txBox="1"/>
          <p:nvPr/>
        </p:nvSpPr>
        <p:spPr>
          <a:xfrm>
            <a:off x="1755252" y="5248016"/>
            <a:ext cx="8219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Looking back at our definitions at the top of the page we can state the change in y </a:t>
            </a:r>
          </a:p>
          <a:p>
            <a:r>
              <a:rPr lang="en-US" dirty="0"/>
              <a:t>over the change in x is equal to our slope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F05D9C9-3680-E943-BE2B-5ED8C0FEA7C4}"/>
                  </a:ext>
                </a:extLst>
              </p:cNvPr>
              <p:cNvSpPr txBox="1"/>
              <p:nvPr/>
            </p:nvSpPr>
            <p:spPr>
              <a:xfrm>
                <a:off x="3027394" y="5906593"/>
                <a:ext cx="2229250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F05D9C9-3680-E943-BE2B-5ED8C0FEA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394" y="5906593"/>
                <a:ext cx="2229250" cy="78624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2AB83F4-1CD8-D182-485D-58469A0C696A}"/>
                  </a:ext>
                </a:extLst>
              </p:cNvPr>
              <p:cNvSpPr txBox="1"/>
              <p:nvPr/>
            </p:nvSpPr>
            <p:spPr>
              <a:xfrm>
                <a:off x="5719986" y="5830363"/>
                <a:ext cx="2350665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CA" sz="28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2AB83F4-1CD8-D182-485D-58469A0C6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986" y="5830363"/>
                <a:ext cx="2350665" cy="89896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55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0" grpId="0"/>
      <p:bldP spid="41" grpId="0"/>
      <p:bldP spid="42" grpId="0"/>
      <p:bldP spid="43" grpId="0"/>
      <p:bldP spid="44" grpId="0"/>
      <p:bldP spid="45" grpId="0"/>
      <p:bldP spid="50" grpId="0"/>
      <p:bldP spid="51" grpId="0"/>
      <p:bldP spid="52" grpId="0"/>
      <p:bldP spid="53" grpId="0"/>
      <p:bldP spid="54" grpId="0" animBg="1"/>
      <p:bldP spid="54" grpId="1" animBg="1"/>
      <p:bldP spid="55" grpId="0"/>
      <p:bldP spid="55" grpId="1"/>
      <p:bldP spid="59" grpId="0"/>
      <p:bldP spid="59" grpId="1"/>
      <p:bldP spid="60" grpId="0"/>
      <p:bldP spid="60" grpId="1"/>
      <p:bldP spid="62" grpId="0"/>
      <p:bldP spid="62" grpId="1"/>
      <p:bldP spid="63" grpId="0"/>
      <p:bldP spid="63" grpId="1"/>
      <p:bldP spid="64" grpId="0"/>
      <p:bldP spid="64" grpId="1"/>
      <p:bldP spid="66" grpId="0"/>
      <p:bldP spid="66" grpId="1"/>
      <p:bldP spid="67" grpId="0"/>
      <p:bldP spid="67" grpId="1"/>
      <p:bldP spid="68" grpId="0" animBg="1"/>
      <p:bldP spid="69" grpId="0"/>
      <p:bldP spid="71" grpId="0"/>
      <p:bldP spid="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26812-D809-F31C-A300-2429770DE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A111A7-58DE-E839-4603-8FEFCA89E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42" y="227700"/>
            <a:ext cx="6294120" cy="481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721E2F-876D-19F9-8A28-06FBE8BF8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30" y="749668"/>
            <a:ext cx="7789096" cy="6225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09A753D-8BB9-B0E2-7310-756A563AEB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9352866"/>
                  </p:ext>
                </p:extLst>
              </p:nvPr>
            </p:nvGraphicFramePr>
            <p:xfrm>
              <a:off x="673042" y="1690041"/>
              <a:ext cx="6413463" cy="2214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2734">
                      <a:extLst>
                        <a:ext uri="{9D8B030D-6E8A-4147-A177-3AD203B41FA5}">
                          <a16:colId xmlns:a16="http://schemas.microsoft.com/office/drawing/2014/main" val="1262127975"/>
                        </a:ext>
                      </a:extLst>
                    </a:gridCol>
                    <a:gridCol w="3242908">
                      <a:extLst>
                        <a:ext uri="{9D8B030D-6E8A-4147-A177-3AD203B41FA5}">
                          <a16:colId xmlns:a16="http://schemas.microsoft.com/office/drawing/2014/main" val="584739362"/>
                        </a:ext>
                      </a:extLst>
                    </a:gridCol>
                    <a:gridCol w="2137821">
                      <a:extLst>
                        <a:ext uri="{9D8B030D-6E8A-4147-A177-3AD203B41FA5}">
                          <a16:colId xmlns:a16="http://schemas.microsoft.com/office/drawing/2014/main" val="3992611124"/>
                        </a:ext>
                      </a:extLst>
                    </a:gridCol>
                  </a:tblGrid>
                  <a:tr h="1729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lang="en-CA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b="0" i="0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CA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lang="en-CA" sz="18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lang="en-CA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b="0" i="0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CA" sz="180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en-CA" sz="18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  <m:r>
                                    <a:rPr lang="en-CA" sz="1800" i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lang="en-CA" sz="18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d>
                            </m:oMath>
                          </a14:m>
                          <a:r>
                            <a:rPr lang="en-CA" dirty="0"/>
                            <a:t> Coordinates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668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2846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6943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7859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3535840"/>
                      </a:ext>
                    </a:extLst>
                  </a:tr>
                  <a:tr h="34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851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09A753D-8BB9-B0E2-7310-756A563AEB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9352866"/>
                  </p:ext>
                </p:extLst>
              </p:nvPr>
            </p:nvGraphicFramePr>
            <p:xfrm>
              <a:off x="673042" y="1690041"/>
              <a:ext cx="6413463" cy="2214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2734">
                      <a:extLst>
                        <a:ext uri="{9D8B030D-6E8A-4147-A177-3AD203B41FA5}">
                          <a16:colId xmlns:a16="http://schemas.microsoft.com/office/drawing/2014/main" val="1262127975"/>
                        </a:ext>
                      </a:extLst>
                    </a:gridCol>
                    <a:gridCol w="3242908">
                      <a:extLst>
                        <a:ext uri="{9D8B030D-6E8A-4147-A177-3AD203B41FA5}">
                          <a16:colId xmlns:a16="http://schemas.microsoft.com/office/drawing/2014/main" val="584739362"/>
                        </a:ext>
                      </a:extLst>
                    </a:gridCol>
                    <a:gridCol w="2137821">
                      <a:extLst>
                        <a:ext uri="{9D8B030D-6E8A-4147-A177-3AD203B41FA5}">
                          <a16:colId xmlns:a16="http://schemas.microsoft.com/office/drawing/2014/main" val="399261112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88" t="-6667" r="-520588" b="-5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143" t="-6667" r="-66353" b="-5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285" t="-6667" r="-570" b="-53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668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2846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6943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7859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2353584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6851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01E0FDC-2EF6-1D88-D1CF-1184ECF5BA70}"/>
              </a:ext>
            </a:extLst>
          </p:cNvPr>
          <p:cNvSpPr txBox="1"/>
          <p:nvPr/>
        </p:nvSpPr>
        <p:spPr>
          <a:xfrm>
            <a:off x="4496040" y="243593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273954-7219-3940-002A-B7070F080A8A}"/>
              </a:ext>
            </a:extLst>
          </p:cNvPr>
          <p:cNvSpPr txBox="1"/>
          <p:nvPr/>
        </p:nvSpPr>
        <p:spPr>
          <a:xfrm>
            <a:off x="4494102" y="280363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E324AE-E1A7-F91B-B254-6AC1EF2429EB}"/>
              </a:ext>
            </a:extLst>
          </p:cNvPr>
          <p:cNvSpPr txBox="1"/>
          <p:nvPr/>
        </p:nvSpPr>
        <p:spPr>
          <a:xfrm>
            <a:off x="4494102" y="31729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667D6F-1FA1-98CF-8789-D16DAE1112FC}"/>
              </a:ext>
            </a:extLst>
          </p:cNvPr>
          <p:cNvSpPr txBox="1"/>
          <p:nvPr/>
        </p:nvSpPr>
        <p:spPr>
          <a:xfrm>
            <a:off x="4494102" y="3561497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C400DF-A8F7-18DF-7EB7-C119C67368F6}"/>
              </a:ext>
            </a:extLst>
          </p:cNvPr>
          <p:cNvSpPr txBox="1"/>
          <p:nvPr/>
        </p:nvSpPr>
        <p:spPr>
          <a:xfrm>
            <a:off x="4496040" y="2045775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363979-2376-DD2F-4A61-A4005933D9A7}"/>
                  </a:ext>
                </a:extLst>
              </p:cNvPr>
              <p:cNvSpPr txBox="1"/>
              <p:nvPr/>
            </p:nvSpPr>
            <p:spPr>
              <a:xfrm>
                <a:off x="8340499" y="1500147"/>
                <a:ext cx="1531553" cy="28869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10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4</m:t>
                                </m:r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CA" sz="3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CA" sz="36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3600" b="0" i="0" smtClean="0">
                                    <a:latin typeface="Cambria Math" panose="02040503050406030204" pitchFamily="18" charset="0"/>
                                  </a:rPr>
                                  <m:t> −2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363979-2376-DD2F-4A61-A4005933D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499" y="1500147"/>
                <a:ext cx="1531553" cy="2886944"/>
              </a:xfrm>
              <a:prstGeom prst="rect">
                <a:avLst/>
              </a:prstGeom>
              <a:blipFill>
                <a:blip r:embed="rId5"/>
                <a:stretch>
                  <a:fillRect r="-79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FA71DF9B-F6F2-FF57-134A-E1214A3E095C}"/>
              </a:ext>
            </a:extLst>
          </p:cNvPr>
          <p:cNvSpPr/>
          <p:nvPr/>
        </p:nvSpPr>
        <p:spPr>
          <a:xfrm>
            <a:off x="8017727" y="169747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3546ED55-66A8-6F82-237D-1701BE0B3399}"/>
              </a:ext>
            </a:extLst>
          </p:cNvPr>
          <p:cNvSpPr/>
          <p:nvPr/>
        </p:nvSpPr>
        <p:spPr>
          <a:xfrm>
            <a:off x="8004225" y="231489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BAED2495-4D9D-CCBA-DCC4-8704D72F9064}"/>
              </a:ext>
            </a:extLst>
          </p:cNvPr>
          <p:cNvSpPr/>
          <p:nvPr/>
        </p:nvSpPr>
        <p:spPr>
          <a:xfrm>
            <a:off x="8017727" y="2932317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AA9C48CD-0249-5653-8559-CF1EE222457E}"/>
              </a:ext>
            </a:extLst>
          </p:cNvPr>
          <p:cNvSpPr/>
          <p:nvPr/>
        </p:nvSpPr>
        <p:spPr>
          <a:xfrm>
            <a:off x="8004225" y="3549736"/>
            <a:ext cx="457201" cy="71762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Arrow: Curved Right 26">
            <a:extLst>
              <a:ext uri="{FF2B5EF4-FFF2-40B4-BE49-F238E27FC236}">
                <a16:creationId xmlns:a16="http://schemas.microsoft.com/office/drawing/2014/main" id="{0F1A9D56-2D19-142D-E390-BE8462F81F16}"/>
              </a:ext>
            </a:extLst>
          </p:cNvPr>
          <p:cNvSpPr/>
          <p:nvPr/>
        </p:nvSpPr>
        <p:spPr>
          <a:xfrm flipH="1">
            <a:off x="9993340" y="169747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8" name="Arrow: Curved Right 27">
            <a:extLst>
              <a:ext uri="{FF2B5EF4-FFF2-40B4-BE49-F238E27FC236}">
                <a16:creationId xmlns:a16="http://schemas.microsoft.com/office/drawing/2014/main" id="{60702082-8415-A0E7-EA53-75AAE8319625}"/>
              </a:ext>
            </a:extLst>
          </p:cNvPr>
          <p:cNvSpPr/>
          <p:nvPr/>
        </p:nvSpPr>
        <p:spPr>
          <a:xfrm flipH="1">
            <a:off x="9979838" y="231489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9" name="Arrow: Curved Right 28">
            <a:extLst>
              <a:ext uri="{FF2B5EF4-FFF2-40B4-BE49-F238E27FC236}">
                <a16:creationId xmlns:a16="http://schemas.microsoft.com/office/drawing/2014/main" id="{0E27DE71-1F26-1E48-30B5-017D64905AB1}"/>
              </a:ext>
            </a:extLst>
          </p:cNvPr>
          <p:cNvSpPr/>
          <p:nvPr/>
        </p:nvSpPr>
        <p:spPr>
          <a:xfrm flipH="1">
            <a:off x="9993340" y="2932318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0" name="Arrow: Curved Right 29">
            <a:extLst>
              <a:ext uri="{FF2B5EF4-FFF2-40B4-BE49-F238E27FC236}">
                <a16:creationId xmlns:a16="http://schemas.microsoft.com/office/drawing/2014/main" id="{43B92AB7-959B-805B-BF45-C6A8991C8779}"/>
              </a:ext>
            </a:extLst>
          </p:cNvPr>
          <p:cNvSpPr/>
          <p:nvPr/>
        </p:nvSpPr>
        <p:spPr>
          <a:xfrm flipH="1">
            <a:off x="9979838" y="3549737"/>
            <a:ext cx="487197" cy="7250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714A70-CCC1-2E51-E62E-B0C9D8074FB0}"/>
              </a:ext>
            </a:extLst>
          </p:cNvPr>
          <p:cNvSpPr txBox="1"/>
          <p:nvPr/>
        </p:nvSpPr>
        <p:spPr>
          <a:xfrm>
            <a:off x="7631534" y="2412923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7E5F4D-F01D-DE53-1316-4C5D8C38569C}"/>
              </a:ext>
            </a:extLst>
          </p:cNvPr>
          <p:cNvSpPr txBox="1"/>
          <p:nvPr/>
        </p:nvSpPr>
        <p:spPr>
          <a:xfrm>
            <a:off x="7631534" y="1788929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494351-0487-2F20-AD96-B960FEAB288D}"/>
              </a:ext>
            </a:extLst>
          </p:cNvPr>
          <p:cNvSpPr txBox="1"/>
          <p:nvPr/>
        </p:nvSpPr>
        <p:spPr>
          <a:xfrm>
            <a:off x="7631534" y="30369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4AFB5F-2DE7-3C88-5C40-FE2B392A3C2D}"/>
              </a:ext>
            </a:extLst>
          </p:cNvPr>
          <p:cNvSpPr txBox="1"/>
          <p:nvPr/>
        </p:nvSpPr>
        <p:spPr>
          <a:xfrm>
            <a:off x="7631534" y="3660910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1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812042-62EF-CC82-A5F3-ED242C8E19A3}"/>
              </a:ext>
            </a:extLst>
          </p:cNvPr>
          <p:cNvSpPr txBox="1"/>
          <p:nvPr/>
        </p:nvSpPr>
        <p:spPr>
          <a:xfrm>
            <a:off x="10755089" y="1768337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-3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8981F8-0F68-BED9-1638-698ABEB94D5D}"/>
              </a:ext>
            </a:extLst>
          </p:cNvPr>
          <p:cNvSpPr txBox="1"/>
          <p:nvPr/>
        </p:nvSpPr>
        <p:spPr>
          <a:xfrm>
            <a:off x="10755089" y="2396192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-3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0E329A-1688-17AB-65B9-DBF5934A4CCC}"/>
              </a:ext>
            </a:extLst>
          </p:cNvPr>
          <p:cNvSpPr txBox="1"/>
          <p:nvPr/>
        </p:nvSpPr>
        <p:spPr>
          <a:xfrm>
            <a:off x="10755089" y="3024047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-3</a:t>
            </a:r>
            <a:endParaRPr lang="en-CA" sz="2400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677267-E54A-3065-4676-9D16FCFED3F7}"/>
              </a:ext>
            </a:extLst>
          </p:cNvPr>
          <p:cNvSpPr txBox="1"/>
          <p:nvPr/>
        </p:nvSpPr>
        <p:spPr>
          <a:xfrm>
            <a:off x="10755089" y="3651901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-3</a:t>
            </a:r>
            <a:endParaRPr lang="en-CA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4DCF23-41A6-FA27-59E2-F81F4D11212C}"/>
                  </a:ext>
                </a:extLst>
              </p:cNvPr>
              <p:cNvSpPr txBox="1"/>
              <p:nvPr/>
            </p:nvSpPr>
            <p:spPr>
              <a:xfrm>
                <a:off x="2543646" y="2043591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4DCF23-41A6-FA27-59E2-F81F4D11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646" y="2043591"/>
                <a:ext cx="1692258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6A5F57B-53C4-9F1C-088E-8ACAECCC378D}"/>
                  </a:ext>
                </a:extLst>
              </p:cNvPr>
              <p:cNvSpPr txBox="1"/>
              <p:nvPr/>
            </p:nvSpPr>
            <p:spPr>
              <a:xfrm>
                <a:off x="2541708" y="2441471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(1)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6A5F57B-53C4-9F1C-088E-8ACAECCC3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2441471"/>
                <a:ext cx="1692258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B679DC8-2083-23C0-4217-49F5A161C37F}"/>
                  </a:ext>
                </a:extLst>
              </p:cNvPr>
              <p:cNvSpPr txBox="1"/>
              <p:nvPr/>
            </p:nvSpPr>
            <p:spPr>
              <a:xfrm>
                <a:off x="2541708" y="2813655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(2)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B679DC8-2083-23C0-4217-49F5A161C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2813655"/>
                <a:ext cx="1692258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BCCFFDD-0847-2030-3386-806A3CEFFABB}"/>
                  </a:ext>
                </a:extLst>
              </p:cNvPr>
              <p:cNvSpPr txBox="1"/>
              <p:nvPr/>
            </p:nvSpPr>
            <p:spPr>
              <a:xfrm>
                <a:off x="2541708" y="3166256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(3)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BCCFFDD-0847-2030-3386-806A3CEFF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3166256"/>
                <a:ext cx="1692258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0A4F27-ECD8-7594-27A8-2E3A90BC8D83}"/>
                  </a:ext>
                </a:extLst>
              </p:cNvPr>
              <p:cNvSpPr txBox="1"/>
              <p:nvPr/>
            </p:nvSpPr>
            <p:spPr>
              <a:xfrm>
                <a:off x="2541708" y="3548543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(4)</m:t>
                      </m:r>
                      <m:r>
                        <a:rPr lang="en-CA" sz="18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lang="en-US" sz="1800" b="0" i="0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0A4F27-ECD8-7594-27A8-2E3A90BC8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08" y="3548543"/>
                <a:ext cx="1692258" cy="369332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313F22AD-369A-5121-DB7D-25E66B0CC0EE}"/>
              </a:ext>
            </a:extLst>
          </p:cNvPr>
          <p:cNvSpPr txBox="1"/>
          <p:nvPr/>
        </p:nvSpPr>
        <p:spPr>
          <a:xfrm>
            <a:off x="5420101" y="205629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( 0 , 1 )</a:t>
            </a:r>
            <a:endParaRPr lang="en-CA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4680CD6-B101-1371-F927-2F4A276305AC}"/>
              </a:ext>
            </a:extLst>
          </p:cNvPr>
          <p:cNvSpPr txBox="1"/>
          <p:nvPr/>
        </p:nvSpPr>
        <p:spPr>
          <a:xfrm>
            <a:off x="5420101" y="239619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( 1 , 4 )</a:t>
            </a:r>
            <a:endParaRPr lang="en-CA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363E91-0DB1-C8C1-E005-C790570DA437}"/>
              </a:ext>
            </a:extLst>
          </p:cNvPr>
          <p:cNvSpPr txBox="1"/>
          <p:nvPr/>
        </p:nvSpPr>
        <p:spPr>
          <a:xfrm>
            <a:off x="5399527" y="279187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( 2 , 7 )</a:t>
            </a:r>
            <a:endParaRPr lang="en-C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BB4D274-E3EC-D3F7-F737-4C560DA25C28}"/>
              </a:ext>
            </a:extLst>
          </p:cNvPr>
          <p:cNvSpPr txBox="1"/>
          <p:nvPr/>
        </p:nvSpPr>
        <p:spPr>
          <a:xfrm>
            <a:off x="5394358" y="315190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( 3 , 10 )</a:t>
            </a:r>
            <a:endParaRPr lang="en-CA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5B5AB9-2EE3-628A-AF45-FF4B8297895D}"/>
              </a:ext>
            </a:extLst>
          </p:cNvPr>
          <p:cNvSpPr txBox="1"/>
          <p:nvPr/>
        </p:nvSpPr>
        <p:spPr>
          <a:xfrm>
            <a:off x="5394358" y="352087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( 4 , 13 )</a:t>
            </a:r>
            <a:endParaRPr lang="en-CA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2FD835F4-5663-760A-75A4-DF670FEE78A8}"/>
              </a:ext>
            </a:extLst>
          </p:cNvPr>
          <p:cNvSpPr/>
          <p:nvPr/>
        </p:nvSpPr>
        <p:spPr>
          <a:xfrm>
            <a:off x="5109882" y="2056291"/>
            <a:ext cx="1519134" cy="1833915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EB788DA-6F38-C117-6046-2627F08229E2}"/>
              </a:ext>
            </a:extLst>
          </p:cNvPr>
          <p:cNvSpPr/>
          <p:nvPr/>
        </p:nvSpPr>
        <p:spPr>
          <a:xfrm>
            <a:off x="6096000" y="709284"/>
            <a:ext cx="533016" cy="594373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E861E35-94E1-9EDB-9910-DB5EF0CD84BD}"/>
                  </a:ext>
                </a:extLst>
              </p:cNvPr>
              <p:cNvSpPr txBox="1"/>
              <p:nvPr/>
            </p:nvSpPr>
            <p:spPr>
              <a:xfrm>
                <a:off x="1887083" y="5018516"/>
                <a:ext cx="2229250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E861E35-94E1-9EDB-9910-DB5EF0CD8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083" y="5018516"/>
                <a:ext cx="2229250" cy="7862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B05205A-1EDC-E8A7-7EF3-847FF630BA3C}"/>
                  </a:ext>
                </a:extLst>
              </p:cNvPr>
              <p:cNvSpPr txBox="1"/>
              <p:nvPr/>
            </p:nvSpPr>
            <p:spPr>
              <a:xfrm>
                <a:off x="4579675" y="4942286"/>
                <a:ext cx="2350665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B05205A-1EDC-E8A7-7EF3-847FF630B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675" y="4942286"/>
                <a:ext cx="2350665" cy="8989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15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0" grpId="0"/>
      <p:bldP spid="41" grpId="0"/>
      <p:bldP spid="42" grpId="0"/>
      <p:bldP spid="43" grpId="0"/>
      <p:bldP spid="44" grpId="0"/>
      <p:bldP spid="45" grpId="0"/>
      <p:bldP spid="50" grpId="0"/>
      <p:bldP spid="51" grpId="0"/>
      <p:bldP spid="52" grpId="0"/>
      <p:bldP spid="53" grpId="0"/>
      <p:bldP spid="54" grpId="0" animBg="1"/>
      <p:bldP spid="54" grpId="1" animBg="1"/>
      <p:bldP spid="68" grpId="0" animBg="1"/>
      <p:bldP spid="71" grpId="0"/>
      <p:bldP spid="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D8166-6C0E-8056-CF40-39D8050A3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94" y="0"/>
            <a:ext cx="6372477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5C0100B-45CE-6AB1-A3F0-2DEF97B32E26}"/>
              </a:ext>
            </a:extLst>
          </p:cNvPr>
          <p:cNvCxnSpPr/>
          <p:nvPr/>
        </p:nvCxnSpPr>
        <p:spPr>
          <a:xfrm>
            <a:off x="2408830" y="5977719"/>
            <a:ext cx="504967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ADDEB8-30C2-A5FF-2322-83D282673EC2}"/>
              </a:ext>
            </a:extLst>
          </p:cNvPr>
          <p:cNvCxnSpPr/>
          <p:nvPr/>
        </p:nvCxnSpPr>
        <p:spPr>
          <a:xfrm flipV="1">
            <a:off x="3867191" y="1593955"/>
            <a:ext cx="0" cy="1484194"/>
          </a:xfrm>
          <a:prstGeom prst="straightConnector1">
            <a:avLst/>
          </a:prstGeom>
          <a:ln w="4127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DEB7AD9-1BD9-0B82-E44A-71998A55A02D}"/>
              </a:ext>
            </a:extLst>
          </p:cNvPr>
          <p:cNvCxnSpPr/>
          <p:nvPr/>
        </p:nvCxnSpPr>
        <p:spPr>
          <a:xfrm flipV="1">
            <a:off x="3392201" y="3070198"/>
            <a:ext cx="0" cy="1484194"/>
          </a:xfrm>
          <a:prstGeom prst="straightConnector1">
            <a:avLst/>
          </a:prstGeom>
          <a:ln w="4127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B33CB8-6687-A7B5-29D1-05BC7B91AB58}"/>
              </a:ext>
            </a:extLst>
          </p:cNvPr>
          <p:cNvCxnSpPr/>
          <p:nvPr/>
        </p:nvCxnSpPr>
        <p:spPr>
          <a:xfrm flipV="1">
            <a:off x="2898455" y="4481598"/>
            <a:ext cx="0" cy="1484194"/>
          </a:xfrm>
          <a:prstGeom prst="straightConnector1">
            <a:avLst/>
          </a:prstGeom>
          <a:ln w="4127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218720-EBFF-1CCF-5C91-E24869DA21EE}"/>
              </a:ext>
            </a:extLst>
          </p:cNvPr>
          <p:cNvCxnSpPr/>
          <p:nvPr/>
        </p:nvCxnSpPr>
        <p:spPr>
          <a:xfrm>
            <a:off x="2913797" y="4521017"/>
            <a:ext cx="504967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4AD9D7E-C72B-EB3C-E6FB-AF0C74C18CD5}"/>
              </a:ext>
            </a:extLst>
          </p:cNvPr>
          <p:cNvCxnSpPr/>
          <p:nvPr/>
        </p:nvCxnSpPr>
        <p:spPr>
          <a:xfrm>
            <a:off x="3368342" y="3059304"/>
            <a:ext cx="504967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D7D1985-5850-F8B5-BCD0-E11ADBB52C0B}"/>
              </a:ext>
            </a:extLst>
          </p:cNvPr>
          <p:cNvCxnSpPr/>
          <p:nvPr/>
        </p:nvCxnSpPr>
        <p:spPr>
          <a:xfrm flipV="1">
            <a:off x="4345591" y="156095"/>
            <a:ext cx="0" cy="1484194"/>
          </a:xfrm>
          <a:prstGeom prst="straightConnector1">
            <a:avLst/>
          </a:prstGeom>
          <a:ln w="4127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283282-F5AA-2596-5061-281BC60FEDFC}"/>
              </a:ext>
            </a:extLst>
          </p:cNvPr>
          <p:cNvCxnSpPr/>
          <p:nvPr/>
        </p:nvCxnSpPr>
        <p:spPr>
          <a:xfrm>
            <a:off x="3846742" y="1621444"/>
            <a:ext cx="504967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760EB9-2D9E-0E43-8FED-3F039BBE2C16}"/>
                  </a:ext>
                </a:extLst>
              </p:cNvPr>
              <p:cNvSpPr txBox="1"/>
              <p:nvPr/>
            </p:nvSpPr>
            <p:spPr>
              <a:xfrm>
                <a:off x="7861732" y="2511615"/>
                <a:ext cx="2900287" cy="1133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CA" sz="36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760EB9-2D9E-0E43-8FED-3F039BBE2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732" y="2511615"/>
                <a:ext cx="2900287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87B7D90-5350-D6A5-4958-AD91834C20D8}"/>
              </a:ext>
            </a:extLst>
          </p:cNvPr>
          <p:cNvSpPr txBox="1"/>
          <p:nvPr/>
        </p:nvSpPr>
        <p:spPr>
          <a:xfrm>
            <a:off x="7608593" y="4311320"/>
            <a:ext cx="3324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is a 3-unit shift in  </a:t>
            </a:r>
          </a:p>
          <a:p>
            <a:endParaRPr lang="en-US" sz="2400" dirty="0"/>
          </a:p>
          <a:p>
            <a:r>
              <a:rPr lang="en-US" sz="2400" dirty="0"/>
              <a:t>for every 1-unit shift in </a:t>
            </a:r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72B0AD-1A11-5E8B-0B1F-197EED2A027F}"/>
                  </a:ext>
                </a:extLst>
              </p:cNvPr>
              <p:cNvSpPr txBox="1"/>
              <p:nvPr/>
            </p:nvSpPr>
            <p:spPr>
              <a:xfrm>
                <a:off x="10573209" y="4934772"/>
                <a:ext cx="54999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72B0AD-1A11-5E8B-0B1F-197EED2A0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3209" y="4934772"/>
                <a:ext cx="54999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4F9127-6540-8BDD-2AEC-25ED49302D38}"/>
                  </a:ext>
                </a:extLst>
              </p:cNvPr>
              <p:cNvSpPr txBox="1"/>
              <p:nvPr/>
            </p:nvSpPr>
            <p:spPr>
              <a:xfrm>
                <a:off x="10764527" y="4226417"/>
                <a:ext cx="33748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4F9127-6540-8BDD-2AEC-25ED49302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4527" y="4226417"/>
                <a:ext cx="33748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AF7EDC-38C6-40C0-65D7-910D881E0838}"/>
                  </a:ext>
                </a:extLst>
              </p:cNvPr>
              <p:cNvSpPr txBox="1"/>
              <p:nvPr/>
            </p:nvSpPr>
            <p:spPr>
              <a:xfrm>
                <a:off x="7435920" y="1091170"/>
                <a:ext cx="39196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6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6000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sz="6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6000" i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6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AF7EDC-38C6-40C0-65D7-910D881E0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920" y="1091170"/>
                <a:ext cx="3919652" cy="101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489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6AF847-A5EB-5569-3E49-7AE0C9550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04" y="85060"/>
            <a:ext cx="5302247" cy="66878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55BE62-DCD7-24D4-9EC6-0AD5AF7CFCFD}"/>
                  </a:ext>
                </a:extLst>
              </p:cNvPr>
              <p:cNvSpPr txBox="1"/>
              <p:nvPr/>
            </p:nvSpPr>
            <p:spPr>
              <a:xfrm>
                <a:off x="7591646" y="1926800"/>
                <a:ext cx="2573079" cy="1133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55BE62-DCD7-24D4-9EC6-0AD5AF7CF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646" y="1926800"/>
                <a:ext cx="2573079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FE6D9B-FFCB-56C2-C836-807FE613C2D3}"/>
                  </a:ext>
                </a:extLst>
              </p:cNvPr>
              <p:cNvSpPr txBox="1"/>
              <p:nvPr/>
            </p:nvSpPr>
            <p:spPr>
              <a:xfrm>
                <a:off x="6496664" y="554297"/>
                <a:ext cx="503983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6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60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6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6000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sz="6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FE6D9B-FFCB-56C2-C836-807FE613C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664" y="554297"/>
                <a:ext cx="503983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C8E74FF-80F2-BC7F-DA72-97CD3882276B}"/>
              </a:ext>
            </a:extLst>
          </p:cNvPr>
          <p:cNvSpPr txBox="1"/>
          <p:nvPr/>
        </p:nvSpPr>
        <p:spPr>
          <a:xfrm>
            <a:off x="6234251" y="4311320"/>
            <a:ext cx="4699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is a negative 3-unit shift in  </a:t>
            </a:r>
          </a:p>
          <a:p>
            <a:endParaRPr lang="en-US" sz="2400" dirty="0"/>
          </a:p>
          <a:p>
            <a:r>
              <a:rPr lang="en-US" sz="2400" dirty="0"/>
              <a:t>for every 1-unit shift in </a:t>
            </a:r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73F8E-1179-02F8-306B-65550894B55F}"/>
                  </a:ext>
                </a:extLst>
              </p:cNvPr>
              <p:cNvSpPr txBox="1"/>
              <p:nvPr/>
            </p:nvSpPr>
            <p:spPr>
              <a:xfrm>
                <a:off x="9221511" y="4934772"/>
                <a:ext cx="58324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73F8E-1179-02F8-306B-65550894B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511" y="4934772"/>
                <a:ext cx="58324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52B60-4C9F-0F5B-4E23-095EE978B04A}"/>
                  </a:ext>
                </a:extLst>
              </p:cNvPr>
              <p:cNvSpPr txBox="1"/>
              <p:nvPr/>
            </p:nvSpPr>
            <p:spPr>
              <a:xfrm>
                <a:off x="10539954" y="4226417"/>
                <a:ext cx="47699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52B60-4C9F-0F5B-4E23-095EE978B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9954" y="4226417"/>
                <a:ext cx="47699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50426D-DA00-292F-44D3-6C75EDA42D72}"/>
              </a:ext>
            </a:extLst>
          </p:cNvPr>
          <p:cNvCxnSpPr/>
          <p:nvPr/>
        </p:nvCxnSpPr>
        <p:spPr>
          <a:xfrm>
            <a:off x="1477926" y="543664"/>
            <a:ext cx="494414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29BF3E-6417-7F6E-2040-027D413B542B}"/>
              </a:ext>
            </a:extLst>
          </p:cNvPr>
          <p:cNvCxnSpPr>
            <a:cxnSpLocks/>
          </p:cNvCxnSpPr>
          <p:nvPr/>
        </p:nvCxnSpPr>
        <p:spPr>
          <a:xfrm>
            <a:off x="1979684" y="554297"/>
            <a:ext cx="3352" cy="1498513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5D0CD2-219C-5515-626F-5826D6FE8E04}"/>
              </a:ext>
            </a:extLst>
          </p:cNvPr>
          <p:cNvCxnSpPr/>
          <p:nvPr/>
        </p:nvCxnSpPr>
        <p:spPr>
          <a:xfrm>
            <a:off x="1992276" y="2048527"/>
            <a:ext cx="494414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C9A6A3-A1B4-1E9E-21BB-AC80257C5AA7}"/>
              </a:ext>
            </a:extLst>
          </p:cNvPr>
          <p:cNvCxnSpPr>
            <a:cxnSpLocks/>
          </p:cNvCxnSpPr>
          <p:nvPr/>
        </p:nvCxnSpPr>
        <p:spPr>
          <a:xfrm>
            <a:off x="2494034" y="2059160"/>
            <a:ext cx="3352" cy="1498513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1F6754-7856-809D-4631-B6D7533FB04C}"/>
              </a:ext>
            </a:extLst>
          </p:cNvPr>
          <p:cNvCxnSpPr/>
          <p:nvPr/>
        </p:nvCxnSpPr>
        <p:spPr>
          <a:xfrm>
            <a:off x="2487576" y="3583247"/>
            <a:ext cx="494414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4DD404C-F339-650B-2744-99E00BFAE61A}"/>
              </a:ext>
            </a:extLst>
          </p:cNvPr>
          <p:cNvCxnSpPr>
            <a:cxnSpLocks/>
          </p:cNvCxnSpPr>
          <p:nvPr/>
        </p:nvCxnSpPr>
        <p:spPr>
          <a:xfrm>
            <a:off x="2989334" y="3583247"/>
            <a:ext cx="3352" cy="1498513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A40F9B5-BE2F-7196-9ED2-94EAC50841A9}"/>
              </a:ext>
            </a:extLst>
          </p:cNvPr>
          <p:cNvCxnSpPr/>
          <p:nvPr/>
        </p:nvCxnSpPr>
        <p:spPr>
          <a:xfrm>
            <a:off x="2995576" y="5094547"/>
            <a:ext cx="494414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352B497-2BAB-4C4C-9E19-DD897521AD5B}"/>
              </a:ext>
            </a:extLst>
          </p:cNvPr>
          <p:cNvCxnSpPr>
            <a:cxnSpLocks/>
          </p:cNvCxnSpPr>
          <p:nvPr/>
        </p:nvCxnSpPr>
        <p:spPr>
          <a:xfrm>
            <a:off x="3497334" y="5094547"/>
            <a:ext cx="3352" cy="1498513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19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6852FE-7824-AA5B-F5AD-FB41F01FF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898" y="584790"/>
            <a:ext cx="5190163" cy="56884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755065-7203-B89D-7F1A-20CA0E327B89}"/>
                  </a:ext>
                </a:extLst>
              </p:cNvPr>
              <p:cNvSpPr txBox="1"/>
              <p:nvPr/>
            </p:nvSpPr>
            <p:spPr>
              <a:xfrm>
                <a:off x="404208" y="809479"/>
                <a:ext cx="2966313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CA" sz="2800" dirty="0"/>
                  <a:t>      m = -3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755065-7203-B89D-7F1A-20CA0E327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08" y="809479"/>
                <a:ext cx="2966313" cy="954107"/>
              </a:xfrm>
              <a:prstGeom prst="rect">
                <a:avLst/>
              </a:prstGeom>
              <a:blipFill>
                <a:blip r:embed="rId3"/>
                <a:stretch>
                  <a:fillRect b="-173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40B37F-2EBE-ABCF-C663-AAFEB1B2E597}"/>
                  </a:ext>
                </a:extLst>
              </p:cNvPr>
              <p:cNvSpPr txBox="1"/>
              <p:nvPr/>
            </p:nvSpPr>
            <p:spPr>
              <a:xfrm>
                <a:off x="404208" y="2712706"/>
                <a:ext cx="279902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CA" sz="2800" dirty="0"/>
                  <a:t>       m = 3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40B37F-2EBE-ABCF-C663-AAFEB1B2E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08" y="2712706"/>
                <a:ext cx="2799021" cy="954107"/>
              </a:xfrm>
              <a:prstGeom prst="rect">
                <a:avLst/>
              </a:prstGeom>
              <a:blipFill>
                <a:blip r:embed="rId4"/>
                <a:stretch>
                  <a:fillRect b="-165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BE2EA10-203D-B12A-24BD-9581F9635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994" y="150112"/>
            <a:ext cx="3143317" cy="28030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4392F8-0804-49EB-E1A4-83C79C4AA4FB}"/>
              </a:ext>
            </a:extLst>
          </p:cNvPr>
          <p:cNvSpPr txBox="1"/>
          <p:nvPr/>
        </p:nvSpPr>
        <p:spPr>
          <a:xfrm>
            <a:off x="8750595" y="3183882"/>
            <a:ext cx="32104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Answer: The slope of the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equation is the same as the</a:t>
            </a:r>
          </a:p>
          <a:p>
            <a:r>
              <a:rPr lang="en-US" sz="2000" dirty="0">
                <a:solidFill>
                  <a:srgbClr val="0070C0"/>
                </a:solidFill>
              </a:rPr>
              <a:t>x-coefficient.</a:t>
            </a:r>
            <a:endParaRPr lang="en-CA" sz="2000" dirty="0">
              <a:solidFill>
                <a:srgbClr val="0070C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7BFD4C-ADE6-39CC-4E86-2576FE573749}"/>
              </a:ext>
            </a:extLst>
          </p:cNvPr>
          <p:cNvSpPr/>
          <p:nvPr/>
        </p:nvSpPr>
        <p:spPr>
          <a:xfrm>
            <a:off x="1541721" y="809479"/>
            <a:ext cx="531628" cy="530223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0B0F9B-1443-70EE-E426-D6E61D66968D}"/>
              </a:ext>
            </a:extLst>
          </p:cNvPr>
          <p:cNvSpPr/>
          <p:nvPr/>
        </p:nvSpPr>
        <p:spPr>
          <a:xfrm>
            <a:off x="1428307" y="1286532"/>
            <a:ext cx="531628" cy="530223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629C53F-ECB6-AFE0-7081-C1C71A439039}"/>
              </a:ext>
            </a:extLst>
          </p:cNvPr>
          <p:cNvSpPr/>
          <p:nvPr/>
        </p:nvSpPr>
        <p:spPr>
          <a:xfrm>
            <a:off x="1516638" y="3115324"/>
            <a:ext cx="531628" cy="530223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0486872-6AE4-90A2-BC0A-93B012744AE6}"/>
              </a:ext>
            </a:extLst>
          </p:cNvPr>
          <p:cNvSpPr/>
          <p:nvPr/>
        </p:nvSpPr>
        <p:spPr>
          <a:xfrm>
            <a:off x="1428307" y="2659537"/>
            <a:ext cx="531628" cy="530223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54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D6A5C88-7447-A736-1EE3-0D46DA8138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3858391"/>
                  </p:ext>
                </p:extLst>
              </p:nvPr>
            </p:nvGraphicFramePr>
            <p:xfrm>
              <a:off x="2032000" y="719666"/>
              <a:ext cx="2231656" cy="316681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15828">
                      <a:extLst>
                        <a:ext uri="{9D8B030D-6E8A-4147-A177-3AD203B41FA5}">
                          <a16:colId xmlns:a16="http://schemas.microsoft.com/office/drawing/2014/main" val="2209048414"/>
                        </a:ext>
                      </a:extLst>
                    </a:gridCol>
                    <a:gridCol w="1115828">
                      <a:extLst>
                        <a:ext uri="{9D8B030D-6E8A-4147-A177-3AD203B41FA5}">
                          <a16:colId xmlns:a16="http://schemas.microsoft.com/office/drawing/2014/main" val="4123957803"/>
                        </a:ext>
                      </a:extLst>
                    </a:gridCol>
                  </a:tblGrid>
                  <a:tr h="4516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24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CA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2400" i="1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CA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1812769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1951501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1408633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81675528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18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7971804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24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8837900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139663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D6A5C88-7447-A736-1EE3-0D46DA8138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3858391"/>
                  </p:ext>
                </p:extLst>
              </p:nvPr>
            </p:nvGraphicFramePr>
            <p:xfrm>
              <a:off x="2032000" y="719666"/>
              <a:ext cx="2231656" cy="316681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15828">
                      <a:extLst>
                        <a:ext uri="{9D8B030D-6E8A-4147-A177-3AD203B41FA5}">
                          <a16:colId xmlns:a16="http://schemas.microsoft.com/office/drawing/2014/main" val="2209048414"/>
                        </a:ext>
                      </a:extLst>
                    </a:gridCol>
                    <a:gridCol w="1115828">
                      <a:extLst>
                        <a:ext uri="{9D8B030D-6E8A-4147-A177-3AD203B41FA5}">
                          <a16:colId xmlns:a16="http://schemas.microsoft.com/office/drawing/2014/main" val="412395780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43" t="-1333" r="-100543" b="-5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093" t="-1333" r="-1093" b="-5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1812769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1951501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1408633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12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81675528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18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7971804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24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8837900"/>
                      </a:ext>
                    </a:extLst>
                  </a:tr>
                  <a:tr h="4516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1396637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ight Brace 2">
            <a:extLst>
              <a:ext uri="{FF2B5EF4-FFF2-40B4-BE49-F238E27FC236}">
                <a16:creationId xmlns:a16="http://schemas.microsoft.com/office/drawing/2014/main" id="{5B18A5BC-CCCC-E917-A006-F037428D9153}"/>
              </a:ext>
            </a:extLst>
          </p:cNvPr>
          <p:cNvSpPr/>
          <p:nvPr/>
        </p:nvSpPr>
        <p:spPr>
          <a:xfrm>
            <a:off x="4263656" y="1339703"/>
            <a:ext cx="542260" cy="457200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0D88455-6567-614B-467D-C41C3C521C28}"/>
              </a:ext>
            </a:extLst>
          </p:cNvPr>
          <p:cNvSpPr/>
          <p:nvPr/>
        </p:nvSpPr>
        <p:spPr>
          <a:xfrm>
            <a:off x="4263656" y="3262226"/>
            <a:ext cx="542260" cy="457200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87AFA1A-699F-6D10-D446-828D7B3C8E89}"/>
              </a:ext>
            </a:extLst>
          </p:cNvPr>
          <p:cNvSpPr/>
          <p:nvPr/>
        </p:nvSpPr>
        <p:spPr>
          <a:xfrm>
            <a:off x="4263656" y="1827027"/>
            <a:ext cx="542260" cy="457200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006F7D99-7194-378F-E331-6604D58D9F9D}"/>
              </a:ext>
            </a:extLst>
          </p:cNvPr>
          <p:cNvSpPr/>
          <p:nvPr/>
        </p:nvSpPr>
        <p:spPr>
          <a:xfrm>
            <a:off x="4263656" y="2296435"/>
            <a:ext cx="542260" cy="457200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F2B3B018-3D8F-C9FA-8D66-69E895770816}"/>
              </a:ext>
            </a:extLst>
          </p:cNvPr>
          <p:cNvSpPr/>
          <p:nvPr/>
        </p:nvSpPr>
        <p:spPr>
          <a:xfrm>
            <a:off x="4263656" y="2783759"/>
            <a:ext cx="542260" cy="457200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E9E61-5EEF-6B04-2896-BF6BCCBAE129}"/>
              </a:ext>
            </a:extLst>
          </p:cNvPr>
          <p:cNvSpPr txBox="1"/>
          <p:nvPr/>
        </p:nvSpPr>
        <p:spPr>
          <a:xfrm>
            <a:off x="4623234" y="456339"/>
            <a:ext cx="1228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 in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65BE68-7495-C4FD-EA90-9BD594B926D8}"/>
                  </a:ext>
                </a:extLst>
              </p:cNvPr>
              <p:cNvSpPr txBox="1"/>
              <p:nvPr/>
            </p:nvSpPr>
            <p:spPr>
              <a:xfrm>
                <a:off x="5712455" y="394192"/>
                <a:ext cx="2778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65BE68-7495-C4FD-EA90-9BD594B92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455" y="394192"/>
                <a:ext cx="277872" cy="461665"/>
              </a:xfrm>
              <a:prstGeom prst="rect">
                <a:avLst/>
              </a:prstGeom>
              <a:blipFill>
                <a:blip r:embed="rId3"/>
                <a:stretch>
                  <a:fillRect l="-6522" r="-32609" b="-9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156B37-7F93-7F8F-BAFE-A58220AF15E0}"/>
                  </a:ext>
                </a:extLst>
              </p:cNvPr>
              <p:cNvSpPr txBox="1"/>
              <p:nvPr/>
            </p:nvSpPr>
            <p:spPr>
              <a:xfrm>
                <a:off x="4770056" y="872153"/>
                <a:ext cx="8745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156B37-7F93-7F8F-BAFE-A58220AF1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056" y="872153"/>
                <a:ext cx="874528" cy="461665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0B966D2B-FE6D-FA10-F03F-62A31F5919D4}"/>
              </a:ext>
            </a:extLst>
          </p:cNvPr>
          <p:cNvSpPr txBox="1"/>
          <p:nvPr/>
        </p:nvSpPr>
        <p:spPr>
          <a:xfrm>
            <a:off x="4991986" y="3240959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CA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93C19A-9BF5-FCCB-3CC2-A54F5C3E118A}"/>
              </a:ext>
            </a:extLst>
          </p:cNvPr>
          <p:cNvSpPr txBox="1"/>
          <p:nvPr/>
        </p:nvSpPr>
        <p:spPr>
          <a:xfrm>
            <a:off x="4991986" y="1821974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CA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F93551-69E4-1E2B-BD5E-CE2B9D085F63}"/>
              </a:ext>
            </a:extLst>
          </p:cNvPr>
          <p:cNvSpPr txBox="1"/>
          <p:nvPr/>
        </p:nvSpPr>
        <p:spPr>
          <a:xfrm>
            <a:off x="4999228" y="2781526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CA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001D91-6960-F918-F9A1-834438985C2F}"/>
              </a:ext>
            </a:extLst>
          </p:cNvPr>
          <p:cNvSpPr txBox="1"/>
          <p:nvPr/>
        </p:nvSpPr>
        <p:spPr>
          <a:xfrm>
            <a:off x="4991986" y="230307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CA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C6F95E-413E-8A89-06BD-A6073D59CEE5}"/>
              </a:ext>
            </a:extLst>
          </p:cNvPr>
          <p:cNvSpPr txBox="1"/>
          <p:nvPr/>
        </p:nvSpPr>
        <p:spPr>
          <a:xfrm>
            <a:off x="4997302" y="1332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B07ADF-7274-095F-79B2-232061702E8F}"/>
                  </a:ext>
                </a:extLst>
              </p:cNvPr>
              <p:cNvSpPr txBox="1"/>
              <p:nvPr/>
            </p:nvSpPr>
            <p:spPr>
              <a:xfrm>
                <a:off x="893850" y="872153"/>
                <a:ext cx="9276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B07ADF-7274-095F-79B2-232061702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50" y="872153"/>
                <a:ext cx="92769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B2C33AA-D8A2-F4D8-A602-ED253953DE4F}"/>
              </a:ext>
            </a:extLst>
          </p:cNvPr>
          <p:cNvSpPr txBox="1"/>
          <p:nvPr/>
        </p:nvSpPr>
        <p:spPr>
          <a:xfrm>
            <a:off x="514704" y="456339"/>
            <a:ext cx="1228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 in 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EEBDB0-2615-3BBF-27D7-EF76DC5B895A}"/>
                  </a:ext>
                </a:extLst>
              </p:cNvPr>
              <p:cNvSpPr txBox="1"/>
              <p:nvPr/>
            </p:nvSpPr>
            <p:spPr>
              <a:xfrm>
                <a:off x="1467961" y="394192"/>
                <a:ext cx="71503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EEBDB0-2615-3BBF-27D7-EF76DC5B8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961" y="394192"/>
                <a:ext cx="7150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Brace 24">
            <a:extLst>
              <a:ext uri="{FF2B5EF4-FFF2-40B4-BE49-F238E27FC236}">
                <a16:creationId xmlns:a16="http://schemas.microsoft.com/office/drawing/2014/main" id="{75ADEA33-A90F-26C6-DAEE-5EE89115E73D}"/>
              </a:ext>
            </a:extLst>
          </p:cNvPr>
          <p:cNvSpPr/>
          <p:nvPr/>
        </p:nvSpPr>
        <p:spPr>
          <a:xfrm flipH="1">
            <a:off x="1545255" y="1370675"/>
            <a:ext cx="433580" cy="461665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B67D7EDB-9EF6-B854-0136-8AD743744F95}"/>
              </a:ext>
            </a:extLst>
          </p:cNvPr>
          <p:cNvSpPr/>
          <p:nvPr/>
        </p:nvSpPr>
        <p:spPr>
          <a:xfrm flipH="1">
            <a:off x="1545255" y="3293198"/>
            <a:ext cx="433580" cy="461665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24795B8D-0F21-5C0B-B754-D477879D1238}"/>
              </a:ext>
            </a:extLst>
          </p:cNvPr>
          <p:cNvSpPr/>
          <p:nvPr/>
        </p:nvSpPr>
        <p:spPr>
          <a:xfrm flipH="1">
            <a:off x="1545255" y="1857999"/>
            <a:ext cx="433580" cy="461665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FBC135A2-D182-2904-366A-2E76B2063FB4}"/>
              </a:ext>
            </a:extLst>
          </p:cNvPr>
          <p:cNvSpPr/>
          <p:nvPr/>
        </p:nvSpPr>
        <p:spPr>
          <a:xfrm flipH="1">
            <a:off x="1545255" y="2327407"/>
            <a:ext cx="433580" cy="461665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68A3DCD9-F8C5-9E06-8953-6DB11D5665A4}"/>
              </a:ext>
            </a:extLst>
          </p:cNvPr>
          <p:cNvSpPr/>
          <p:nvPr/>
        </p:nvSpPr>
        <p:spPr>
          <a:xfrm flipH="1">
            <a:off x="1545255" y="2814731"/>
            <a:ext cx="433580" cy="461665"/>
          </a:xfrm>
          <a:prstGeom prst="rightBrace">
            <a:avLst>
              <a:gd name="adj1" fmla="val 8333"/>
              <a:gd name="adj2" fmla="val 51923"/>
            </a:avLst>
          </a:prstGeom>
          <a:ln w="412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96E281-E24D-577B-D1CD-23078976D239}"/>
              </a:ext>
            </a:extLst>
          </p:cNvPr>
          <p:cNvSpPr txBox="1"/>
          <p:nvPr/>
        </p:nvSpPr>
        <p:spPr>
          <a:xfrm>
            <a:off x="1128782" y="280232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CA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7CCC1B-F951-FA2F-11D1-FFF12BE69339}"/>
              </a:ext>
            </a:extLst>
          </p:cNvPr>
          <p:cNvSpPr txBox="1"/>
          <p:nvPr/>
        </p:nvSpPr>
        <p:spPr>
          <a:xfrm>
            <a:off x="1128782" y="1383342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CA" sz="2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92DDB6-1F51-4537-60AB-D72E8A32EFA7}"/>
              </a:ext>
            </a:extLst>
          </p:cNvPr>
          <p:cNvSpPr txBox="1"/>
          <p:nvPr/>
        </p:nvSpPr>
        <p:spPr>
          <a:xfrm>
            <a:off x="1136024" y="2342894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CA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5095B0-A535-1B24-F014-A1D5445F13E9}"/>
              </a:ext>
            </a:extLst>
          </p:cNvPr>
          <p:cNvSpPr txBox="1"/>
          <p:nvPr/>
        </p:nvSpPr>
        <p:spPr>
          <a:xfrm>
            <a:off x="1128782" y="1864443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CA" sz="2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31C693-8D6D-F37C-9706-2015F02AC2F2}"/>
              </a:ext>
            </a:extLst>
          </p:cNvPr>
          <p:cNvSpPr txBox="1"/>
          <p:nvPr/>
        </p:nvSpPr>
        <p:spPr>
          <a:xfrm>
            <a:off x="1131889" y="330309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EE3D9F1-05C8-EAB6-660E-EEF1F7220232}"/>
                  </a:ext>
                </a:extLst>
              </p:cNvPr>
              <p:cNvSpPr txBox="1"/>
              <p:nvPr/>
            </p:nvSpPr>
            <p:spPr>
              <a:xfrm>
                <a:off x="7037572" y="2246918"/>
                <a:ext cx="2109086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CA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CA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EE3D9F1-05C8-EAB6-660E-EEF1F7220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572" y="2246918"/>
                <a:ext cx="2109086" cy="7862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60F4D84-47FB-336E-F27B-551F5F65B293}"/>
                  </a:ext>
                </a:extLst>
              </p:cNvPr>
              <p:cNvSpPr txBox="1"/>
              <p:nvPr/>
            </p:nvSpPr>
            <p:spPr>
              <a:xfrm>
                <a:off x="7415618" y="3471791"/>
                <a:ext cx="13529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800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60F4D84-47FB-336E-F27B-551F5F65B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18" y="3471791"/>
                <a:ext cx="135299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44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7B7A44-A413-B850-16D2-A97FB1A6248E}"/>
                  </a:ext>
                </a:extLst>
              </p:cNvPr>
              <p:cNvSpPr txBox="1"/>
              <p:nvPr/>
            </p:nvSpPr>
            <p:spPr>
              <a:xfrm>
                <a:off x="1103127" y="1213515"/>
                <a:ext cx="17357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7B7A44-A413-B850-16D2-A97FB1A62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127" y="1213515"/>
                <a:ext cx="1735765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98B469D4-9311-AB40-4CD8-9B8D4C1CC224}"/>
              </a:ext>
            </a:extLst>
          </p:cNvPr>
          <p:cNvSpPr/>
          <p:nvPr/>
        </p:nvSpPr>
        <p:spPr>
          <a:xfrm>
            <a:off x="1761900" y="1213515"/>
            <a:ext cx="354419" cy="369332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238B4C-D8C7-9120-F436-4523333AFC72}"/>
                  </a:ext>
                </a:extLst>
              </p:cNvPr>
              <p:cNvSpPr txBox="1"/>
              <p:nvPr/>
            </p:nvSpPr>
            <p:spPr>
              <a:xfrm>
                <a:off x="1244892" y="1830204"/>
                <a:ext cx="10340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238B4C-D8C7-9120-F436-4523333AF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892" y="1830204"/>
                <a:ext cx="103401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5FF6E5-368A-F73D-750D-5C4860582242}"/>
                  </a:ext>
                </a:extLst>
              </p:cNvPr>
              <p:cNvSpPr txBox="1"/>
              <p:nvPr/>
            </p:nvSpPr>
            <p:spPr>
              <a:xfrm>
                <a:off x="4412510" y="1213515"/>
                <a:ext cx="17676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5FF6E5-368A-F73D-750D-5C4860582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510" y="1213515"/>
                <a:ext cx="176766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631A51-E31C-CDD8-CBC2-0D477FE02DBB}"/>
                  </a:ext>
                </a:extLst>
              </p:cNvPr>
              <p:cNvSpPr txBox="1"/>
              <p:nvPr/>
            </p:nvSpPr>
            <p:spPr>
              <a:xfrm>
                <a:off x="4615416" y="1830204"/>
                <a:ext cx="14805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631A51-E31C-CDD8-CBC2-0D477FE02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416" y="1830204"/>
                <a:ext cx="1480584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27880F42-83E6-DF34-DCE9-26328A46B59B}"/>
              </a:ext>
            </a:extLst>
          </p:cNvPr>
          <p:cNvSpPr/>
          <p:nvPr/>
        </p:nvSpPr>
        <p:spPr>
          <a:xfrm>
            <a:off x="5119131" y="1830204"/>
            <a:ext cx="354419" cy="369332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5B48909-20C2-14C0-77C8-8E0B787E6175}"/>
                  </a:ext>
                </a:extLst>
              </p:cNvPr>
              <p:cNvSpPr txBox="1"/>
              <p:nvPr/>
            </p:nvSpPr>
            <p:spPr>
              <a:xfrm>
                <a:off x="4511746" y="2262227"/>
                <a:ext cx="12147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5B48909-20C2-14C0-77C8-8E0B787E6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746" y="2262227"/>
                <a:ext cx="121477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63EFB4-846C-54D8-FDA9-A81C78DFE82F}"/>
                  </a:ext>
                </a:extLst>
              </p:cNvPr>
              <p:cNvSpPr txBox="1"/>
              <p:nvPr/>
            </p:nvSpPr>
            <p:spPr>
              <a:xfrm>
                <a:off x="7753791" y="1213515"/>
                <a:ext cx="18952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63EFB4-846C-54D8-FDA9-A81C78DFE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791" y="1213515"/>
                <a:ext cx="1895253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246160-11CD-08C2-4D88-A3DA27A41DA6}"/>
                  </a:ext>
                </a:extLst>
              </p:cNvPr>
              <p:cNvSpPr txBox="1"/>
              <p:nvPr/>
            </p:nvSpPr>
            <p:spPr>
              <a:xfrm>
                <a:off x="7652781" y="1645538"/>
                <a:ext cx="20972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246160-11CD-08C2-4D88-A3DA27A41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781" y="1645538"/>
                <a:ext cx="2097272" cy="369332"/>
              </a:xfrm>
              <a:prstGeom prst="rect">
                <a:avLst/>
              </a:prstGeom>
              <a:blipFill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3BD9A13-B493-2F0B-87DC-878ED07DF28F}"/>
                  </a:ext>
                </a:extLst>
              </p:cNvPr>
              <p:cNvSpPr txBox="1"/>
              <p:nvPr/>
            </p:nvSpPr>
            <p:spPr>
              <a:xfrm>
                <a:off x="7753791" y="2199536"/>
                <a:ext cx="14938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3BD9A13-B493-2F0B-87DC-878ED07DF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791" y="2199536"/>
                <a:ext cx="1493877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3FF7DFD0-6F3E-1AD3-67E3-BF902D457C1B}"/>
              </a:ext>
            </a:extLst>
          </p:cNvPr>
          <p:cNvSpPr/>
          <p:nvPr/>
        </p:nvSpPr>
        <p:spPr>
          <a:xfrm>
            <a:off x="8255298" y="2199536"/>
            <a:ext cx="354419" cy="369332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8CDC8C-EEE0-1058-1B57-EB300BD16501}"/>
                  </a:ext>
                </a:extLst>
              </p:cNvPr>
              <p:cNvSpPr txBox="1"/>
              <p:nvPr/>
            </p:nvSpPr>
            <p:spPr>
              <a:xfrm>
                <a:off x="7656325" y="2752130"/>
                <a:ext cx="12147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8CDC8C-EEE0-1058-1B57-EB300BD16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325" y="2752130"/>
                <a:ext cx="121477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0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  <p:bldP spid="12" grpId="0"/>
      <p:bldP spid="13" grpId="0" animBg="1"/>
      <p:bldP spid="13" grpId="1" animBg="1"/>
      <p:bldP spid="15" grpId="0"/>
      <p:bldP spid="21" grpId="0"/>
      <p:bldP spid="23" grpId="0"/>
      <p:bldP spid="24" grpId="0" animBg="1"/>
      <p:bldP spid="24" grpId="1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76A2FE0F-D7D2-C068-2095-80DB995962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451904"/>
                  </p:ext>
                </p:extLst>
              </p:nvPr>
            </p:nvGraphicFramePr>
            <p:xfrm>
              <a:off x="1957572" y="1846716"/>
              <a:ext cx="8128000" cy="13536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646705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2019057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21300991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74234125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948521655"/>
                        </a:ext>
                      </a:extLst>
                    </a:gridCol>
                  </a:tblGrid>
                  <a:tr h="69532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Given: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Graph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Two Points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TOV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Equation</a:t>
                          </a:r>
                        </a:p>
                        <a:p>
                          <a:r>
                            <a:rPr lang="en-US" dirty="0"/>
                            <a:t>y = mx + b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6341516"/>
                      </a:ext>
                    </a:extLst>
                  </a:tr>
                  <a:tr h="65835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Use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  <m:r>
                                  <a:rPr lang="en-CA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𝑟𝑖𝑠𝑒</m:t>
                                    </m:r>
                                  </m:num>
                                  <m:den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𝑟𝑢𝑛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  <m:r>
                                  <a:rPr lang="en-CA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sz="1800" i="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CA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sz="1800" i="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sz="1800" i="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CA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sz="1800" i="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  <m:r>
                                  <a:rPr lang="en-CA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CA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x-coefficient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135350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76A2FE0F-D7D2-C068-2095-80DB995962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451904"/>
                  </p:ext>
                </p:extLst>
              </p:nvPr>
            </p:nvGraphicFramePr>
            <p:xfrm>
              <a:off x="1957572" y="1846716"/>
              <a:ext cx="8128000" cy="13536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646705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2019057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21300991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74234125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948521655"/>
                        </a:ext>
                      </a:extLst>
                    </a:gridCol>
                  </a:tblGrid>
                  <a:tr h="69532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Given: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Graph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Two Points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TOV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Equation</a:t>
                          </a:r>
                        </a:p>
                        <a:p>
                          <a:r>
                            <a:rPr lang="en-US" dirty="0"/>
                            <a:t>y = mx + b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6341516"/>
                      </a:ext>
                    </a:extLst>
                  </a:tr>
                  <a:tr h="65835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Use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75" t="-110185" r="-301124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128" t="-110185" r="-202256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000" t="-110185" r="-101498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x-coefficient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1353503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8BE6008-58E1-6C09-FFDE-E9C308884715}"/>
              </a:ext>
            </a:extLst>
          </p:cNvPr>
          <p:cNvSpPr txBox="1"/>
          <p:nvPr/>
        </p:nvSpPr>
        <p:spPr>
          <a:xfrm>
            <a:off x="3143891" y="667820"/>
            <a:ext cx="5760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 Different Ways to Determine Slope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59307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3C8B50-5D99-7DD7-732C-1334495B5EC2}"/>
              </a:ext>
            </a:extLst>
          </p:cNvPr>
          <p:cNvSpPr/>
          <p:nvPr/>
        </p:nvSpPr>
        <p:spPr>
          <a:xfrm>
            <a:off x="3298545" y="0"/>
            <a:ext cx="4382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Given a Graph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739D1-34E8-1671-5B08-D985D14B5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207" y="1190846"/>
            <a:ext cx="6164140" cy="560309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0D312C7-A975-89D9-7871-C4462E54A8B8}"/>
              </a:ext>
            </a:extLst>
          </p:cNvPr>
          <p:cNvCxnSpPr/>
          <p:nvPr/>
        </p:nvCxnSpPr>
        <p:spPr>
          <a:xfrm>
            <a:off x="4008474" y="4944140"/>
            <a:ext cx="584791" cy="0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30F8D2-D3EA-F981-4A45-A19B90DD9457}"/>
              </a:ext>
            </a:extLst>
          </p:cNvPr>
          <p:cNvCxnSpPr>
            <a:cxnSpLocks/>
          </p:cNvCxnSpPr>
          <p:nvPr/>
        </p:nvCxnSpPr>
        <p:spPr>
          <a:xfrm flipV="1">
            <a:off x="4561366" y="3349256"/>
            <a:ext cx="0" cy="1594884"/>
          </a:xfrm>
          <a:prstGeom prst="straightConnector1">
            <a:avLst/>
          </a:prstGeom>
          <a:ln w="34925">
            <a:solidFill>
              <a:schemeClr val="accent5"/>
            </a:solidFill>
            <a:prstDash val="sysDash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C6803A-9933-809C-4329-B74E32C7BD92}"/>
              </a:ext>
            </a:extLst>
          </p:cNvPr>
          <p:cNvSpPr/>
          <p:nvPr/>
        </p:nvSpPr>
        <p:spPr>
          <a:xfrm>
            <a:off x="5304140" y="3534478"/>
            <a:ext cx="1581150" cy="8511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5F068E-C1C0-2B53-6DA3-F20A522D9288}"/>
              </a:ext>
            </a:extLst>
          </p:cNvPr>
          <p:cNvSpPr txBox="1"/>
          <p:nvPr/>
        </p:nvSpPr>
        <p:spPr>
          <a:xfrm>
            <a:off x="5447015" y="3680480"/>
            <a:ext cx="1438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rise=3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B9F84BB-C215-D7AD-9AA7-A0AE7A8B22CB}"/>
              </a:ext>
            </a:extLst>
          </p:cNvPr>
          <p:cNvSpPr/>
          <p:nvPr/>
        </p:nvSpPr>
        <p:spPr>
          <a:xfrm>
            <a:off x="4008474" y="5357286"/>
            <a:ext cx="1581150" cy="8511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5E7DD-0929-908A-FCA2-9F1410338AF5}"/>
              </a:ext>
            </a:extLst>
          </p:cNvPr>
          <p:cNvSpPr txBox="1"/>
          <p:nvPr/>
        </p:nvSpPr>
        <p:spPr>
          <a:xfrm>
            <a:off x="4260763" y="5498077"/>
            <a:ext cx="1438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run=1</a:t>
            </a:r>
            <a:endParaRPr lang="en-CA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966ADB-C259-C7BF-BBC6-78AE3171DECB}"/>
                  </a:ext>
                </a:extLst>
              </p:cNvPr>
              <p:cNvSpPr txBox="1"/>
              <p:nvPr/>
            </p:nvSpPr>
            <p:spPr>
              <a:xfrm>
                <a:off x="7824222" y="2823609"/>
                <a:ext cx="3958203" cy="1133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𝑟𝑖𝑠𝑒</m:t>
                          </m:r>
                        </m:num>
                        <m:den>
                          <m:r>
                            <a:rPr lang="en-CA" sz="3600" i="1">
                              <a:latin typeface="Cambria Math" panose="02040503050406030204" pitchFamily="18" charset="0"/>
                            </a:rPr>
                            <m:t>𝑟𝑢𝑛</m:t>
                          </m:r>
                        </m:den>
                      </m:f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CA" sz="36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966ADB-C259-C7BF-BBC6-78AE3171D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222" y="2823609"/>
                <a:ext cx="3958203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67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9D05E3-EF5E-44BA-7E44-DD7D226066C4}"/>
              </a:ext>
            </a:extLst>
          </p:cNvPr>
          <p:cNvSpPr/>
          <p:nvPr/>
        </p:nvSpPr>
        <p:spPr>
          <a:xfrm>
            <a:off x="1170882" y="76200"/>
            <a:ext cx="44051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Given 2 Points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563EDE-7F17-1B80-F959-952C7DBC3171}"/>
                  </a:ext>
                </a:extLst>
              </p:cNvPr>
              <p:cNvSpPr txBox="1"/>
              <p:nvPr/>
            </p:nvSpPr>
            <p:spPr>
              <a:xfrm>
                <a:off x="1683999" y="1253609"/>
                <a:ext cx="242887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3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,2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1,5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563EDE-7F17-1B80-F959-952C7DBC3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999" y="1253609"/>
                <a:ext cx="2428875" cy="646331"/>
              </a:xfrm>
              <a:prstGeom prst="rect">
                <a:avLst/>
              </a:prstGeom>
              <a:blipFill>
                <a:blip r:embed="rId2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AF948D-381B-FD1C-AAB8-6A7A23748865}"/>
                  </a:ext>
                </a:extLst>
              </p:cNvPr>
              <p:cNvSpPr txBox="1"/>
              <p:nvPr/>
            </p:nvSpPr>
            <p:spPr>
              <a:xfrm>
                <a:off x="1474448" y="2341969"/>
                <a:ext cx="3367087" cy="1016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sz="3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3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sz="3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3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sz="3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sz="3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AF948D-381B-FD1C-AAB8-6A7A23748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48" y="2341969"/>
                <a:ext cx="3367087" cy="1016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134CEB-0F3D-D08D-9CDE-810FB0C9D9AE}"/>
                  </a:ext>
                </a:extLst>
              </p:cNvPr>
              <p:cNvSpPr txBox="1"/>
              <p:nvPr/>
            </p:nvSpPr>
            <p:spPr>
              <a:xfrm>
                <a:off x="401671" y="3986959"/>
                <a:ext cx="5943601" cy="114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5−2</m:t>
                          </m:r>
                        </m:num>
                        <m:den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1−0</m:t>
                          </m:r>
                        </m:den>
                      </m:f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CA" sz="3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36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134CEB-0F3D-D08D-9CDE-810FB0C9D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71" y="3986959"/>
                <a:ext cx="5943601" cy="11443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3FCC461-FCC5-C0E0-E402-DCC633CB4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786" y="718782"/>
            <a:ext cx="4407790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1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C8F56-FD02-17B6-1BF1-D7C474AA4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327" y="2309493"/>
            <a:ext cx="2941814" cy="3391056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B7E241E6-38CE-E2DC-B491-766530886EBC}"/>
              </a:ext>
            </a:extLst>
          </p:cNvPr>
          <p:cNvSpPr/>
          <p:nvPr/>
        </p:nvSpPr>
        <p:spPr>
          <a:xfrm>
            <a:off x="4610100" y="3166899"/>
            <a:ext cx="466725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25AA0C1-57B7-DC9E-E372-18EAB2E4CB0F}"/>
              </a:ext>
            </a:extLst>
          </p:cNvPr>
          <p:cNvSpPr/>
          <p:nvPr/>
        </p:nvSpPr>
        <p:spPr>
          <a:xfrm>
            <a:off x="4610100" y="3682836"/>
            <a:ext cx="466725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A965FCEC-3BFD-0031-1D67-F3DEDD008366}"/>
              </a:ext>
            </a:extLst>
          </p:cNvPr>
          <p:cNvSpPr/>
          <p:nvPr/>
        </p:nvSpPr>
        <p:spPr>
          <a:xfrm>
            <a:off x="4586287" y="4198773"/>
            <a:ext cx="466725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319658D4-3ED4-5005-64D1-74668011BFED}"/>
              </a:ext>
            </a:extLst>
          </p:cNvPr>
          <p:cNvSpPr/>
          <p:nvPr/>
        </p:nvSpPr>
        <p:spPr>
          <a:xfrm>
            <a:off x="4610100" y="4714711"/>
            <a:ext cx="466725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BEBE23A5-4781-B170-019B-0CEA785D838D}"/>
              </a:ext>
            </a:extLst>
          </p:cNvPr>
          <p:cNvSpPr/>
          <p:nvPr/>
        </p:nvSpPr>
        <p:spPr>
          <a:xfrm flipH="1">
            <a:off x="1181101" y="3224049"/>
            <a:ext cx="438150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C92ACD49-8375-73C2-45F6-2E6776968A0E}"/>
              </a:ext>
            </a:extLst>
          </p:cNvPr>
          <p:cNvSpPr/>
          <p:nvPr/>
        </p:nvSpPr>
        <p:spPr>
          <a:xfrm flipH="1">
            <a:off x="1181101" y="3739986"/>
            <a:ext cx="438150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4D0F42E-46F0-7AC3-41AE-F783CD788CED}"/>
              </a:ext>
            </a:extLst>
          </p:cNvPr>
          <p:cNvSpPr/>
          <p:nvPr/>
        </p:nvSpPr>
        <p:spPr>
          <a:xfrm flipH="1">
            <a:off x="1157288" y="4255923"/>
            <a:ext cx="438150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0A0F1FF6-CBF3-E88A-FFC6-7BB660AA0813}"/>
              </a:ext>
            </a:extLst>
          </p:cNvPr>
          <p:cNvSpPr/>
          <p:nvPr/>
        </p:nvSpPr>
        <p:spPr>
          <a:xfrm flipH="1">
            <a:off x="1181101" y="4771861"/>
            <a:ext cx="438150" cy="4286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B8E313-C2B9-ED5B-F5DC-24E459AD73C7}"/>
              </a:ext>
            </a:extLst>
          </p:cNvPr>
          <p:cNvSpPr txBox="1"/>
          <p:nvPr/>
        </p:nvSpPr>
        <p:spPr>
          <a:xfrm>
            <a:off x="5062537" y="37066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5387F-E415-29BE-56A9-900EFD803D01}"/>
              </a:ext>
            </a:extLst>
          </p:cNvPr>
          <p:cNvSpPr txBox="1"/>
          <p:nvPr/>
        </p:nvSpPr>
        <p:spPr>
          <a:xfrm>
            <a:off x="5062537" y="318380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9F3D83-D965-9DDF-B566-36FF98AE90AF}"/>
              </a:ext>
            </a:extLst>
          </p:cNvPr>
          <p:cNvSpPr txBox="1"/>
          <p:nvPr/>
        </p:nvSpPr>
        <p:spPr>
          <a:xfrm>
            <a:off x="5062537" y="472133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5D0F7B-B126-9F42-7886-FD7081ADC998}"/>
              </a:ext>
            </a:extLst>
          </p:cNvPr>
          <p:cNvSpPr txBox="1"/>
          <p:nvPr/>
        </p:nvSpPr>
        <p:spPr>
          <a:xfrm>
            <a:off x="5062537" y="422841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8B3CBC-177D-9B0F-2B31-F0AE012052B4}"/>
              </a:ext>
            </a:extLst>
          </p:cNvPr>
          <p:cNvSpPr txBox="1"/>
          <p:nvPr/>
        </p:nvSpPr>
        <p:spPr>
          <a:xfrm>
            <a:off x="804999" y="377528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7FDC6-1031-AE79-1850-ADC3A53FF619}"/>
              </a:ext>
            </a:extLst>
          </p:cNvPr>
          <p:cNvSpPr txBox="1"/>
          <p:nvPr/>
        </p:nvSpPr>
        <p:spPr>
          <a:xfrm>
            <a:off x="804999" y="429686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27F042-8476-BBB4-C39F-5C5289E3213B}"/>
              </a:ext>
            </a:extLst>
          </p:cNvPr>
          <p:cNvSpPr txBox="1"/>
          <p:nvPr/>
        </p:nvSpPr>
        <p:spPr>
          <a:xfrm>
            <a:off x="804999" y="481845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E3A7F-C98F-103A-6AAF-02DF47EAA161}"/>
              </a:ext>
            </a:extLst>
          </p:cNvPr>
          <p:cNvSpPr txBox="1"/>
          <p:nvPr/>
        </p:nvSpPr>
        <p:spPr>
          <a:xfrm>
            <a:off x="804999" y="325369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915EF2-B6CC-3467-C05F-701C0405ABF0}"/>
                  </a:ext>
                </a:extLst>
              </p:cNvPr>
              <p:cNvSpPr txBox="1"/>
              <p:nvPr/>
            </p:nvSpPr>
            <p:spPr>
              <a:xfrm>
                <a:off x="6724649" y="3623027"/>
                <a:ext cx="1838325" cy="9017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𝛥</m:t>
                          </m:r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CA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CA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915EF2-B6CC-3467-C05F-701C0405A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649" y="3623027"/>
                <a:ext cx="1838325" cy="9017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B1BD412-4EB3-23BE-ABC6-FD76CF461CAE}"/>
                  </a:ext>
                </a:extLst>
              </p:cNvPr>
              <p:cNvSpPr txBox="1"/>
              <p:nvPr/>
            </p:nvSpPr>
            <p:spPr>
              <a:xfrm>
                <a:off x="6991349" y="5187568"/>
                <a:ext cx="175260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32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B1BD412-4EB3-23BE-ABC6-FD76CF461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349" y="5187568"/>
                <a:ext cx="175260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3946CD0A-54E1-8523-2DF2-38000FBC5825}"/>
              </a:ext>
            </a:extLst>
          </p:cNvPr>
          <p:cNvSpPr/>
          <p:nvPr/>
        </p:nvSpPr>
        <p:spPr>
          <a:xfrm>
            <a:off x="2676525" y="2385849"/>
            <a:ext cx="158115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73FA65-9DFE-B95A-0A40-7EF96F4A27E1}"/>
                  </a:ext>
                </a:extLst>
              </p:cNvPr>
              <p:cNvSpPr txBox="1"/>
              <p:nvPr/>
            </p:nvSpPr>
            <p:spPr>
              <a:xfrm>
                <a:off x="3176587" y="2442999"/>
                <a:ext cx="58102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73FA65-9DFE-B95A-0A40-7EF96F4A2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587" y="2442999"/>
                <a:ext cx="581026" cy="400110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1317507-0377-ABD4-FCAE-3B184F1F7212}"/>
              </a:ext>
            </a:extLst>
          </p:cNvPr>
          <p:cNvSpPr txBox="1"/>
          <p:nvPr/>
        </p:nvSpPr>
        <p:spPr>
          <a:xfrm>
            <a:off x="1387011" y="452063"/>
            <a:ext cx="3957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Given A Table of Values(TOV)</a:t>
            </a:r>
            <a:endParaRPr lang="en-CA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660CE9-3A73-F6F0-EA5E-4B2D4EEAC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649" y="1085657"/>
            <a:ext cx="4407790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7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3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E12A55-1518-D802-5080-45B1AF40C218}"/>
              </a:ext>
            </a:extLst>
          </p:cNvPr>
          <p:cNvSpPr txBox="1"/>
          <p:nvPr/>
        </p:nvSpPr>
        <p:spPr>
          <a:xfrm>
            <a:off x="4143375" y="3466082"/>
            <a:ext cx="2552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dirty="0"/>
              <a:t>y = 3x + 2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A4C4B40-0A7D-96DB-175A-7D2E4F211027}"/>
              </a:ext>
            </a:extLst>
          </p:cNvPr>
          <p:cNvSpPr/>
          <p:nvPr/>
        </p:nvSpPr>
        <p:spPr>
          <a:xfrm>
            <a:off x="4762275" y="3567329"/>
            <a:ext cx="428850" cy="443835"/>
          </a:xfrm>
          <a:prstGeom prst="ellipse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4E1BC-4395-9679-C7C1-93C2AAF80A59}"/>
              </a:ext>
            </a:extLst>
          </p:cNvPr>
          <p:cNvSpPr txBox="1"/>
          <p:nvPr/>
        </p:nvSpPr>
        <p:spPr>
          <a:xfrm>
            <a:off x="3552143" y="2567815"/>
            <a:ext cx="1424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x-coefficient</a:t>
            </a:r>
            <a:endParaRPr lang="en-CA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B83C90-6893-9235-5447-E66D4078AFE8}"/>
              </a:ext>
            </a:extLst>
          </p:cNvPr>
          <p:cNvCxnSpPr>
            <a:cxnSpLocks/>
          </p:cNvCxnSpPr>
          <p:nvPr/>
        </p:nvCxnSpPr>
        <p:spPr>
          <a:xfrm>
            <a:off x="3807221" y="2875533"/>
            <a:ext cx="955054" cy="6917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3C250F5-4CA6-EAF9-72A6-430527D62CAE}"/>
                  </a:ext>
                </a:extLst>
              </p:cNvPr>
              <p:cNvSpPr txBox="1"/>
              <p:nvPr/>
            </p:nvSpPr>
            <p:spPr>
              <a:xfrm>
                <a:off x="3695700" y="4656707"/>
                <a:ext cx="24003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36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CA" sz="3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3C250F5-4CA6-EAF9-72A6-430527D62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700" y="4656707"/>
                <a:ext cx="2400300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DA03E76C-5A0B-4835-4787-9D171131B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191" y="1253037"/>
            <a:ext cx="4407790" cy="755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04BA82-11D3-9174-E6A8-A2A67B6D903E}"/>
                  </a:ext>
                </a:extLst>
              </p:cNvPr>
              <p:cNvSpPr txBox="1"/>
              <p:nvPr/>
            </p:nvSpPr>
            <p:spPr>
              <a:xfrm>
                <a:off x="102743" y="557754"/>
                <a:ext cx="6400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Given An Equation(in </a:t>
                </a:r>
                <a14:m>
                  <m:oMath xmlns:m="http://schemas.openxmlformats.org/officeDocument/2006/math">
                    <m:r>
                      <a:rPr lang="en-CA" sz="28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sz="28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800" i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CA" sz="28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CA" sz="28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CA" sz="2800" dirty="0"/>
                  <a:t> </a:t>
                </a:r>
                <a:r>
                  <a:rPr lang="en-US" sz="2800" dirty="0"/>
                  <a:t>form)</a:t>
                </a:r>
                <a:endParaRPr lang="en-CA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04BA82-11D3-9174-E6A8-A2A67B6D9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43" y="557754"/>
                <a:ext cx="6400799" cy="523220"/>
              </a:xfrm>
              <a:prstGeom prst="rect">
                <a:avLst/>
              </a:prstGeom>
              <a:blipFill>
                <a:blip r:embed="rId4"/>
                <a:stretch>
                  <a:fillRect l="-2000" t="-11628" b="-313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987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F5D255-BC8F-4C55-0074-A5F012159D0A}"/>
              </a:ext>
            </a:extLst>
          </p:cNvPr>
          <p:cNvSpPr/>
          <p:nvPr/>
        </p:nvSpPr>
        <p:spPr>
          <a:xfrm>
            <a:off x="402870" y="157460"/>
            <a:ext cx="1071953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Did you notice….</a:t>
            </a:r>
          </a:p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all of the examples in the last 5 </a:t>
            </a:r>
          </a:p>
          <a:p>
            <a:pPr algn="ctr"/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slides were based on the</a:t>
            </a:r>
            <a:r>
              <a:rPr lang="en-US" sz="3200" b="1" u="sng" cap="none" spc="0" dirty="0">
                <a:ln/>
                <a:solidFill>
                  <a:schemeClr val="accent4"/>
                </a:solidFill>
                <a:effectLst/>
              </a:rPr>
              <a:t> same </a:t>
            </a:r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equation with a slope of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92B8E-21D7-1D21-0984-2EAE2E68B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128" y="1875988"/>
            <a:ext cx="3662722" cy="44413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E2DCC9-4278-65AE-0696-A264E5E2D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047" y="2694267"/>
            <a:ext cx="3143377" cy="3814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7F8875-48BE-4DF4-91E5-8A94608BDE25}"/>
                  </a:ext>
                </a:extLst>
              </p:cNvPr>
              <p:cNvSpPr txBox="1"/>
              <p:nvPr/>
            </p:nvSpPr>
            <p:spPr>
              <a:xfrm>
                <a:off x="7696200" y="1837512"/>
                <a:ext cx="340995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4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4000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4000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7F8875-48BE-4DF4-91E5-8A94608BD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1837512"/>
                <a:ext cx="340995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266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566</Words>
  <Application>Microsoft Office PowerPoint</Application>
  <PresentationFormat>Widescreen</PresentationFormat>
  <Paragraphs>180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40</cp:revision>
  <dcterms:created xsi:type="dcterms:W3CDTF">2025-03-10T20:14:33Z</dcterms:created>
  <dcterms:modified xsi:type="dcterms:W3CDTF">2025-03-20T00:25:57Z</dcterms:modified>
</cp:coreProperties>
</file>