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379" autoAdjust="0"/>
    <p:restoredTop sz="94660"/>
  </p:normalViewPr>
  <p:slideViewPr>
    <p:cSldViewPr snapToGrid="0">
      <p:cViewPr varScale="1">
        <p:scale>
          <a:sx n="93" d="100"/>
          <a:sy n="93" d="100"/>
        </p:scale>
        <p:origin x="168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1AD840-22CE-4D71-95C1-7D49C7E22537}" type="datetimeFigureOut">
              <a:rPr lang="en-CA" smtClean="0"/>
              <a:t>2025-03-18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DCC541-C264-476A-A4E7-71CA882DB7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41589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DCC541-C264-476A-A4E7-71CA882DB7D1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70743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14E7D-4C41-1F7F-4652-BC3778BF6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0F6250-87EF-73A5-9901-6BB99FDB8B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0C94DE-311D-4B19-61CA-B84E50D34B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F54C90-745A-B1A3-FA8D-160653576E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DCC541-C264-476A-A4E7-71CA882DB7D1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9513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DCC541-C264-476A-A4E7-71CA882DB7D1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93993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7F6AB-C6D9-8EF0-6058-9D70527FCE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F5766D-695A-20E7-700B-30E18CFEFE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6C2988-5792-8873-4984-7F43FB655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4F797-0CF7-47D6-A5C5-9DFCDC91CF7C}" type="datetimeFigureOut">
              <a:rPr lang="en-CA" smtClean="0"/>
              <a:t>2025-03-18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60CCCB-6BB3-CD49-4A1F-F96612D56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F62BA4-E28D-E8E7-A6C4-D1C577122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DA20-EF97-41D3-AED5-C08499453B7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9053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40BD7-1D9E-11FB-14D3-8365FA668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CB635-A01F-4766-A49B-0F77FEFE60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6EF004-8D9C-1349-4449-627F97494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4F797-0CF7-47D6-A5C5-9DFCDC91CF7C}" type="datetimeFigureOut">
              <a:rPr lang="en-CA" smtClean="0"/>
              <a:t>2025-03-18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37CE8C-FBC8-D95B-CB4E-6C7395D88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9727D3-4F7C-3298-A716-DB810AC17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DA20-EF97-41D3-AED5-C08499453B7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6785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142B6-A1E6-37E8-5323-148ACB0BC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894FB6-5E33-4A07-4C9B-198E542F97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5069C9-AC64-A11E-1F12-BDA432321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4F797-0CF7-47D6-A5C5-9DFCDC91CF7C}" type="datetimeFigureOut">
              <a:rPr lang="en-CA" smtClean="0"/>
              <a:t>2025-03-18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F83253-B467-389F-E8F7-5D6F7D3E6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26F00E-B105-1645-B2C5-346254A11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DA20-EF97-41D3-AED5-C08499453B7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53352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B2185-2C15-996E-60D7-3E87D5872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8756F-534A-07B4-7B43-F261A6052F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70A486-1561-59ED-DA3B-8B5354143B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43D8FC-C6A6-A83A-F16D-07BB9AABF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4F797-0CF7-47D6-A5C5-9DFCDC91CF7C}" type="datetimeFigureOut">
              <a:rPr lang="en-CA" smtClean="0"/>
              <a:t>2025-03-18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92854F-467B-B138-92C6-1BFDEA02E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2697A3-7E87-5DBE-80AA-AA01F7FF8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DA20-EF97-41D3-AED5-C08499453B7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45868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FE713-B5CF-348E-4385-94C419970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41F39C-0F16-4993-7ACB-431FE566D5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1170A3-D020-9439-4D1F-3C5E272903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16EE03-79BA-AD3B-3901-56795253F0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8AA013-7F36-7305-1215-4605CDFC22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203930-2952-F95C-8BF3-6439483F6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4F797-0CF7-47D6-A5C5-9DFCDC91CF7C}" type="datetimeFigureOut">
              <a:rPr lang="en-CA" smtClean="0"/>
              <a:t>2025-03-18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B59624-2E5E-8436-63A4-89FA2402B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D1E79E-0C2C-F01E-F604-A23325E46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DA20-EF97-41D3-AED5-C08499453B7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66573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E73F5-80B2-0206-BE26-D1FE7004A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FDDE40-3DCA-108B-FEF9-0293B1F42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4F797-0CF7-47D6-A5C5-9DFCDC91CF7C}" type="datetimeFigureOut">
              <a:rPr lang="en-CA" smtClean="0"/>
              <a:t>2025-03-18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215AEE-0E74-A6CA-2039-CB4285F04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99D7A0-8D9D-B8B7-5219-4253CBE08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DA20-EF97-41D3-AED5-C08499453B7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41101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F7CA9D-7A1F-EDEB-1995-42B6E9A6B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4F797-0CF7-47D6-A5C5-9DFCDC91CF7C}" type="datetimeFigureOut">
              <a:rPr lang="en-CA" smtClean="0"/>
              <a:t>2025-03-18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F2AB88-B8AC-936E-D2F4-800B6291D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7BD915-52B1-AD97-6ED2-0967DC516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DA20-EF97-41D3-AED5-C08499453B7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3255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CB12-28E3-9116-5102-0AE891715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51DE37-4B92-8193-7A43-D8D10A96B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FBFF97-631F-DCEF-0405-37EDAB5B37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74A3F1-3B3C-0D4A-CA51-83447E7D1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4F797-0CF7-47D6-A5C5-9DFCDC91CF7C}" type="datetimeFigureOut">
              <a:rPr lang="en-CA" smtClean="0"/>
              <a:t>2025-03-18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BD5B49-23BB-16AB-B72E-7E7977D0B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E20817-B70C-2C14-901F-BF0DA4E10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DA20-EF97-41D3-AED5-C08499453B7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47225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33214-7EBA-F5A2-D038-8AC8B0D76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562EDE-1FF8-53CA-D7AC-B06A0505CE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9E5B87-6B30-B916-16B3-28A8A27606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0E4570-A199-8DB8-2CEE-D0AA33783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4F797-0CF7-47D6-A5C5-9DFCDC91CF7C}" type="datetimeFigureOut">
              <a:rPr lang="en-CA" smtClean="0"/>
              <a:t>2025-03-18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4215C8-C847-610D-D0B5-50FCC760D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729F5-C131-B394-05F9-AB6527B52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DA20-EF97-41D3-AED5-C08499453B7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5475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08CF7-EA80-D365-552E-7DA80B956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0D5C54-4C85-1FAD-A818-46ACFED495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698D61-A3AD-98CA-3BE4-A6587FA56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4F797-0CF7-47D6-A5C5-9DFCDC91CF7C}" type="datetimeFigureOut">
              <a:rPr lang="en-CA" smtClean="0"/>
              <a:t>2025-03-18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DD696E-43B1-6117-CD29-CA5D6C641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B825D-5C2C-90E4-DF99-C60113054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DA20-EF97-41D3-AED5-C08499453B7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05642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5DB3D29-7F54-8E47-85A3-8C1989D3B1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C08AAE-3502-1A60-007B-9F8CC86306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07EB4-8DE1-09A4-27F9-CEFD4626B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4F797-0CF7-47D6-A5C5-9DFCDC91CF7C}" type="datetimeFigureOut">
              <a:rPr lang="en-CA" smtClean="0"/>
              <a:t>2025-03-18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2B520B-0EBE-0B97-0AD4-044F2FAD0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59728A-7449-7F40-DD01-A465B8F1F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DA20-EF97-41D3-AED5-C08499453B7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0988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887713-CCD0-58B6-E536-B66F32497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8993CF-0912-F833-4B53-1316A01BAD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D67C78-7824-7F28-5570-D80051C22A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74F797-0CF7-47D6-A5C5-9DFCDC91CF7C}" type="datetimeFigureOut">
              <a:rPr lang="en-CA" smtClean="0"/>
              <a:t>2025-03-18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FD55D0-6A10-183F-114F-57FFBBDBA7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C20764-2720-8BFA-A389-E0587DB810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C8DA20-EF97-41D3-AED5-C08499453B7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24642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4" Type="http://schemas.openxmlformats.org/officeDocument/2006/relationships/image" Target="../media/image2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5.png"/><Relationship Id="rId3" Type="http://schemas.openxmlformats.org/officeDocument/2006/relationships/image" Target="../media/image37.png"/><Relationship Id="rId7" Type="http://schemas.openxmlformats.org/officeDocument/2006/relationships/image" Target="../media/image40.png"/><Relationship Id="rId12" Type="http://schemas.openxmlformats.org/officeDocument/2006/relationships/image" Target="../media/image4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43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38.png"/><Relationship Id="rId9" Type="http://schemas.openxmlformats.org/officeDocument/2006/relationships/image" Target="../media/image4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13" Type="http://schemas.openxmlformats.org/officeDocument/2006/relationships/image" Target="../media/image55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image" Target="../media/image53.png"/><Relationship Id="rId5" Type="http://schemas.openxmlformats.org/officeDocument/2006/relationships/image" Target="../media/image48.png"/><Relationship Id="rId15" Type="http://schemas.openxmlformats.org/officeDocument/2006/relationships/image" Target="../media/image57.png"/><Relationship Id="rId10" Type="http://schemas.openxmlformats.org/officeDocument/2006/relationships/image" Target="../media/image52.png"/><Relationship Id="rId4" Type="http://schemas.openxmlformats.org/officeDocument/2006/relationships/image" Target="../media/image47.png"/><Relationship Id="rId9" Type="http://schemas.openxmlformats.org/officeDocument/2006/relationships/image" Target="../media/image48.emf"/><Relationship Id="rId1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>
            <a:extLst>
              <a:ext uri="{FF2B5EF4-FFF2-40B4-BE49-F238E27FC236}">
                <a16:creationId xmlns:a16="http://schemas.microsoft.com/office/drawing/2014/main" id="{CE0D678D-1A97-5912-B58C-4C1FB276B0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904" y="1451346"/>
            <a:ext cx="6089607" cy="518612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C811A39-CDAD-3C04-E101-748E2649C580}"/>
              </a:ext>
            </a:extLst>
          </p:cNvPr>
          <p:cNvSpPr/>
          <p:nvPr/>
        </p:nvSpPr>
        <p:spPr>
          <a:xfrm>
            <a:off x="194654" y="11585"/>
            <a:ext cx="526246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Graphing Lines From A Table Of Values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C0339F-0F1E-1794-CE9E-74A977F5AC0E}"/>
              </a:ext>
            </a:extLst>
          </p:cNvPr>
          <p:cNvSpPr txBox="1"/>
          <p:nvPr/>
        </p:nvSpPr>
        <p:spPr>
          <a:xfrm>
            <a:off x="206198" y="549993"/>
            <a:ext cx="947120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Plotting and connecting ordered pairs creates a graph. We can use an equation, with given values of x, to determine values of y. To do this, we substitute the value of x into the </a:t>
            </a:r>
          </a:p>
          <a:p>
            <a:r>
              <a:rPr lang="en-US" dirty="0"/>
              <a:t>equation, then calculate the value of y. Then, we can graph the equation by connecting the</a:t>
            </a:r>
          </a:p>
          <a:p>
            <a:r>
              <a:rPr lang="en-US" dirty="0"/>
              <a:t>coordinates with a line.</a:t>
            </a:r>
            <a:endParaRPr lang="en-C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8894C3-7323-16C5-06E9-D7F8FC1151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06" y="2124588"/>
            <a:ext cx="5358097" cy="443758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E31F963-F410-9779-5B8E-6346865D0735}"/>
              </a:ext>
            </a:extLst>
          </p:cNvPr>
          <p:cNvSpPr txBox="1"/>
          <p:nvPr/>
        </p:nvSpPr>
        <p:spPr>
          <a:xfrm>
            <a:off x="484091" y="373380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  <a:endParaRPr lang="en-CA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44A59B-CB59-D287-34E5-6767953CFC1F}"/>
              </a:ext>
            </a:extLst>
          </p:cNvPr>
          <p:cNvSpPr txBox="1"/>
          <p:nvPr/>
        </p:nvSpPr>
        <p:spPr>
          <a:xfrm>
            <a:off x="469401" y="4442032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endParaRPr lang="en-C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339506-B134-AD52-4A41-FEF1B46768F8}"/>
              </a:ext>
            </a:extLst>
          </p:cNvPr>
          <p:cNvSpPr txBox="1"/>
          <p:nvPr/>
        </p:nvSpPr>
        <p:spPr>
          <a:xfrm>
            <a:off x="484091" y="588892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</a:t>
            </a:r>
            <a:endParaRPr lang="en-CA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B7EF1F-45E0-AA07-DD14-34CD775152D0}"/>
              </a:ext>
            </a:extLst>
          </p:cNvPr>
          <p:cNvSpPr txBox="1"/>
          <p:nvPr/>
        </p:nvSpPr>
        <p:spPr>
          <a:xfrm>
            <a:off x="469401" y="5265004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  <a:endParaRPr lang="en-CA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FC253EF-3CC7-A886-0C26-5FB77B045061}"/>
              </a:ext>
            </a:extLst>
          </p:cNvPr>
          <p:cNvSpPr txBox="1"/>
          <p:nvPr/>
        </p:nvSpPr>
        <p:spPr>
          <a:xfrm>
            <a:off x="453506" y="2952982"/>
            <a:ext cx="369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-1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33247B8-778B-C8E0-1659-259BCC004BB1}"/>
                  </a:ext>
                </a:extLst>
              </p:cNvPr>
              <p:cNvSpPr txBox="1"/>
              <p:nvPr/>
            </p:nvSpPr>
            <p:spPr>
              <a:xfrm>
                <a:off x="1527441" y="2936889"/>
                <a:ext cx="183686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33247B8-778B-C8E0-1659-259BCC004B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7441" y="2936889"/>
                <a:ext cx="1836868" cy="369332"/>
              </a:xfrm>
              <a:prstGeom prst="rect">
                <a:avLst/>
              </a:prstGeom>
              <a:blipFill>
                <a:blip r:embed="rId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F0B9E08-9AD8-1C9F-EDEB-E7EEF68616C6}"/>
                  </a:ext>
                </a:extLst>
              </p:cNvPr>
              <p:cNvSpPr txBox="1"/>
              <p:nvPr/>
            </p:nvSpPr>
            <p:spPr>
              <a:xfrm>
                <a:off x="1536676" y="3722217"/>
                <a:ext cx="155716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F0B9E08-9AD8-1C9F-EDEB-E7EEF68616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6676" y="3722217"/>
                <a:ext cx="1557169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E04BF5F-7E29-ACB4-1519-D47BB73113A7}"/>
                  </a:ext>
                </a:extLst>
              </p:cNvPr>
              <p:cNvSpPr txBox="1"/>
              <p:nvPr/>
            </p:nvSpPr>
            <p:spPr>
              <a:xfrm>
                <a:off x="1628115" y="4442032"/>
                <a:ext cx="137428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E04BF5F-7E29-ACB4-1519-D47BB73113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8115" y="4442032"/>
                <a:ext cx="1374289" cy="369332"/>
              </a:xfrm>
              <a:prstGeom prst="rect">
                <a:avLst/>
              </a:prstGeom>
              <a:blipFill>
                <a:blip r:embed="rId7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425526D-AA4E-986B-9B0B-89A677379AE3}"/>
                  </a:ext>
                </a:extLst>
              </p:cNvPr>
              <p:cNvSpPr txBox="1"/>
              <p:nvPr/>
            </p:nvSpPr>
            <p:spPr>
              <a:xfrm>
                <a:off x="1628115" y="5227360"/>
                <a:ext cx="136353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425526D-AA4E-986B-9B0B-89A677379A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8115" y="5227360"/>
                <a:ext cx="1363531" cy="369332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E5ACE06-B821-B1C4-10FD-0F68617A39E3}"/>
                  </a:ext>
                </a:extLst>
              </p:cNvPr>
              <p:cNvSpPr txBox="1"/>
              <p:nvPr/>
            </p:nvSpPr>
            <p:spPr>
              <a:xfrm>
                <a:off x="1326900" y="5888929"/>
                <a:ext cx="196595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E5ACE06-B821-B1C4-10FD-0F68617A39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6900" y="5888929"/>
                <a:ext cx="1965959" cy="369332"/>
              </a:xfrm>
              <a:prstGeom prst="rect">
                <a:avLst/>
              </a:prstGeom>
              <a:blipFill>
                <a:blip r:embed="rId9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EB573050-A324-FB2C-C392-08AAA31222D2}"/>
              </a:ext>
            </a:extLst>
          </p:cNvPr>
          <p:cNvSpPr txBox="1"/>
          <p:nvPr/>
        </p:nvSpPr>
        <p:spPr>
          <a:xfrm>
            <a:off x="3404690" y="588892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  <a:endParaRPr lang="en-CA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6CC28E4-684D-96A8-B8B8-103322A3BB3E}"/>
              </a:ext>
            </a:extLst>
          </p:cNvPr>
          <p:cNvSpPr txBox="1"/>
          <p:nvPr/>
        </p:nvSpPr>
        <p:spPr>
          <a:xfrm>
            <a:off x="3404690" y="2936889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-6</a:t>
            </a:r>
            <a:endParaRPr lang="en-CA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611709A-05DD-21AC-DDB0-11DDFC4D2256}"/>
              </a:ext>
            </a:extLst>
          </p:cNvPr>
          <p:cNvSpPr txBox="1"/>
          <p:nvPr/>
        </p:nvSpPr>
        <p:spPr>
          <a:xfrm>
            <a:off x="3404690" y="3687233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-5</a:t>
            </a:r>
            <a:endParaRPr lang="en-CA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AC4B01E-56E8-20FA-C0FB-58072B5584EE}"/>
              </a:ext>
            </a:extLst>
          </p:cNvPr>
          <p:cNvSpPr txBox="1"/>
          <p:nvPr/>
        </p:nvSpPr>
        <p:spPr>
          <a:xfrm>
            <a:off x="3404690" y="4437577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-4</a:t>
            </a:r>
            <a:endParaRPr lang="en-CA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99BDFE4-B2D1-A044-9A9D-A2E744790365}"/>
              </a:ext>
            </a:extLst>
          </p:cNvPr>
          <p:cNvSpPr txBox="1"/>
          <p:nvPr/>
        </p:nvSpPr>
        <p:spPr>
          <a:xfrm>
            <a:off x="3404690" y="5227360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-3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DE9F0C2-A082-1435-869D-19558355946F}"/>
                  </a:ext>
                </a:extLst>
              </p:cNvPr>
              <p:cNvSpPr txBox="1"/>
              <p:nvPr/>
            </p:nvSpPr>
            <p:spPr>
              <a:xfrm>
                <a:off x="4095735" y="2952982"/>
                <a:ext cx="107307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1,−6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DE9F0C2-A082-1435-869D-1955835594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5735" y="2952982"/>
                <a:ext cx="1073075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E0F7780-C7D1-9983-48D7-E3FF873422AB}"/>
                  </a:ext>
                </a:extLst>
              </p:cNvPr>
              <p:cNvSpPr txBox="1"/>
              <p:nvPr/>
            </p:nvSpPr>
            <p:spPr>
              <a:xfrm>
                <a:off x="4095735" y="3687233"/>
                <a:ext cx="107307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,−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E0F7780-C7D1-9983-48D7-E3FF873422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5735" y="3687233"/>
                <a:ext cx="1073075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24DC155-945F-C8FE-B06C-EF34D72F8CA9}"/>
                  </a:ext>
                </a:extLst>
              </p:cNvPr>
              <p:cNvSpPr txBox="1"/>
              <p:nvPr/>
            </p:nvSpPr>
            <p:spPr>
              <a:xfrm>
                <a:off x="4095735" y="4437577"/>
                <a:ext cx="107307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,−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24DC155-945F-C8FE-B06C-EF34D72F8C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5735" y="4437577"/>
                <a:ext cx="1073075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898AD44-90A1-A015-0969-42D55141DCAF}"/>
                  </a:ext>
                </a:extLst>
              </p:cNvPr>
              <p:cNvSpPr txBox="1"/>
              <p:nvPr/>
            </p:nvSpPr>
            <p:spPr>
              <a:xfrm>
                <a:off x="4095735" y="5265004"/>
                <a:ext cx="107307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,−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898AD44-90A1-A015-0969-42D55141DC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5735" y="5265004"/>
                <a:ext cx="1073075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3E2A26E-CA7C-ACDD-F942-ADCCC6F49EE7}"/>
                  </a:ext>
                </a:extLst>
              </p:cNvPr>
              <p:cNvSpPr txBox="1"/>
              <p:nvPr/>
            </p:nvSpPr>
            <p:spPr>
              <a:xfrm>
                <a:off x="4095735" y="5888929"/>
                <a:ext cx="107307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3E2A26E-CA7C-ACDD-F942-ADCCC6F49E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5735" y="5888929"/>
                <a:ext cx="1073075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Oval 36">
            <a:extLst>
              <a:ext uri="{FF2B5EF4-FFF2-40B4-BE49-F238E27FC236}">
                <a16:creationId xmlns:a16="http://schemas.microsoft.com/office/drawing/2014/main" id="{61AE5D77-6510-CCA9-AB38-FE0EC1726EAE}"/>
              </a:ext>
            </a:extLst>
          </p:cNvPr>
          <p:cNvSpPr/>
          <p:nvPr/>
        </p:nvSpPr>
        <p:spPr>
          <a:xfrm>
            <a:off x="6357163" y="6315084"/>
            <a:ext cx="129092" cy="15060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BDB5B75-8C95-B9F1-4DF3-E2FD89A21E9F}"/>
              </a:ext>
            </a:extLst>
          </p:cNvPr>
          <p:cNvSpPr/>
          <p:nvPr/>
        </p:nvSpPr>
        <p:spPr>
          <a:xfrm>
            <a:off x="6938608" y="5738334"/>
            <a:ext cx="129092" cy="15060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0439FDD7-4B2A-A39D-DCF4-03042DBB31D7}"/>
              </a:ext>
            </a:extLst>
          </p:cNvPr>
          <p:cNvSpPr/>
          <p:nvPr/>
        </p:nvSpPr>
        <p:spPr>
          <a:xfrm>
            <a:off x="7515212" y="5170210"/>
            <a:ext cx="129092" cy="15060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346B0922-2B62-0188-F82B-3C763BA516BE}"/>
              </a:ext>
            </a:extLst>
          </p:cNvPr>
          <p:cNvSpPr/>
          <p:nvPr/>
        </p:nvSpPr>
        <p:spPr>
          <a:xfrm>
            <a:off x="8086775" y="4587151"/>
            <a:ext cx="129092" cy="15060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600035EA-25E0-811F-A9F3-6CDD13C381E4}"/>
              </a:ext>
            </a:extLst>
          </p:cNvPr>
          <p:cNvSpPr/>
          <p:nvPr/>
        </p:nvSpPr>
        <p:spPr>
          <a:xfrm>
            <a:off x="10972671" y="1691939"/>
            <a:ext cx="129092" cy="15060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BAE46A59-5249-3C84-3FA7-D12B1BB353AE}"/>
              </a:ext>
            </a:extLst>
          </p:cNvPr>
          <p:cNvCxnSpPr>
            <a:cxnSpLocks/>
          </p:cNvCxnSpPr>
          <p:nvPr/>
        </p:nvCxnSpPr>
        <p:spPr>
          <a:xfrm flipH="1">
            <a:off x="5268036" y="295831"/>
            <a:ext cx="7178722" cy="7265029"/>
          </a:xfrm>
          <a:prstGeom prst="line">
            <a:avLst/>
          </a:prstGeom>
          <a:ln>
            <a:solidFill>
              <a:schemeClr val="accent6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8983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5" grpId="0"/>
      <p:bldP spid="15" grpId="1"/>
      <p:bldP spid="17" grpId="0"/>
      <p:bldP spid="17" grpId="1"/>
      <p:bldP spid="19" grpId="0"/>
      <p:bldP spid="19" grpId="1"/>
      <p:bldP spid="21" grpId="0"/>
      <p:bldP spid="21" grpId="1"/>
      <p:bldP spid="23" grpId="0"/>
      <p:bldP spid="23" grpId="1"/>
      <p:bldP spid="24" grpId="0"/>
      <p:bldP spid="25" grpId="0"/>
      <p:bldP spid="26" grpId="0"/>
      <p:bldP spid="27" grpId="0"/>
      <p:bldP spid="28" grpId="0"/>
      <p:bldP spid="30" grpId="0"/>
      <p:bldP spid="31" grpId="0"/>
      <p:bldP spid="32" grpId="0"/>
      <p:bldP spid="33" grpId="0"/>
      <p:bldP spid="34" grpId="0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17F23E-9C3A-04C4-3E19-53D14CB32A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989" y="461650"/>
            <a:ext cx="1162212" cy="446784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4992CBB-F479-C2EC-254C-A0CA82853B73}"/>
              </a:ext>
            </a:extLst>
          </p:cNvPr>
          <p:cNvSpPr/>
          <p:nvPr/>
        </p:nvSpPr>
        <p:spPr>
          <a:xfrm>
            <a:off x="663989" y="1656849"/>
            <a:ext cx="1162212" cy="1668379"/>
          </a:xfrm>
          <a:prstGeom prst="rect">
            <a:avLst/>
          </a:prstGeom>
          <a:solidFill>
            <a:srgbClr val="FFFF0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DF184C-0F04-B428-DF05-2C07308D703C}"/>
              </a:ext>
            </a:extLst>
          </p:cNvPr>
          <p:cNvSpPr txBox="1"/>
          <p:nvPr/>
        </p:nvSpPr>
        <p:spPr>
          <a:xfrm>
            <a:off x="2683370" y="283243"/>
            <a:ext cx="2264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 calculate slope of 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E9DFAFE-0102-628B-EFBC-B0E3A2C74080}"/>
                  </a:ext>
                </a:extLst>
              </p:cNvPr>
              <p:cNvSpPr txBox="1"/>
              <p:nvPr/>
            </p:nvSpPr>
            <p:spPr>
              <a:xfrm>
                <a:off x="4948157" y="283243"/>
                <a:ext cx="1162212" cy="369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E9DFAFE-0102-628B-EFBC-B0E3A2C740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8157" y="283243"/>
                <a:ext cx="1162212" cy="369331"/>
              </a:xfrm>
              <a:prstGeom prst="rect">
                <a:avLst/>
              </a:prstGeom>
              <a:blipFill>
                <a:blip r:embed="rId3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ED12A5A0-A0DF-B5C3-3F81-C7B10B8F3B57}"/>
              </a:ext>
            </a:extLst>
          </p:cNvPr>
          <p:cNvSpPr txBox="1"/>
          <p:nvPr/>
        </p:nvSpPr>
        <p:spPr>
          <a:xfrm>
            <a:off x="2683370" y="762183"/>
            <a:ext cx="54840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We can select any two ordered pairs that we have and</a:t>
            </a:r>
          </a:p>
          <a:p>
            <a:r>
              <a:rPr lang="en-US" dirty="0"/>
              <a:t>plug them into the formula for calculating slope.</a:t>
            </a:r>
            <a:endParaRPr lang="en-CA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EAF2220-1E7D-2260-6D68-54E5DD1FB7F5}"/>
              </a:ext>
            </a:extLst>
          </p:cNvPr>
          <p:cNvSpPr/>
          <p:nvPr/>
        </p:nvSpPr>
        <p:spPr>
          <a:xfrm>
            <a:off x="1116758" y="2577612"/>
            <a:ext cx="513348" cy="645347"/>
          </a:xfrm>
          <a:prstGeom prst="ellipse">
            <a:avLst/>
          </a:prstGeom>
          <a:solidFill>
            <a:srgbClr val="00B0F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8227EA5-6641-C45F-9684-6ED975F251F2}"/>
              </a:ext>
            </a:extLst>
          </p:cNvPr>
          <p:cNvSpPr/>
          <p:nvPr/>
        </p:nvSpPr>
        <p:spPr>
          <a:xfrm>
            <a:off x="1174329" y="1665187"/>
            <a:ext cx="513348" cy="629654"/>
          </a:xfrm>
          <a:prstGeom prst="ellipse">
            <a:avLst/>
          </a:prstGeom>
          <a:solidFill>
            <a:srgbClr val="00B0F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F182556-A6D7-0A1C-B8C3-6D8F411EB5B9}"/>
              </a:ext>
            </a:extLst>
          </p:cNvPr>
          <p:cNvSpPr/>
          <p:nvPr/>
        </p:nvSpPr>
        <p:spPr>
          <a:xfrm>
            <a:off x="731747" y="2593306"/>
            <a:ext cx="513348" cy="629654"/>
          </a:xfrm>
          <a:prstGeom prst="ellipse">
            <a:avLst/>
          </a:prstGeom>
          <a:solidFill>
            <a:srgbClr val="7030A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2E6341A-64EC-0312-6D4E-592FDD58E976}"/>
              </a:ext>
            </a:extLst>
          </p:cNvPr>
          <p:cNvSpPr/>
          <p:nvPr/>
        </p:nvSpPr>
        <p:spPr>
          <a:xfrm>
            <a:off x="731747" y="1680880"/>
            <a:ext cx="513348" cy="629654"/>
          </a:xfrm>
          <a:prstGeom prst="ellipse">
            <a:avLst/>
          </a:prstGeom>
          <a:solidFill>
            <a:srgbClr val="7030A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D6F6087-E5BC-72DC-1981-C288E0FB1766}"/>
                  </a:ext>
                </a:extLst>
              </p:cNvPr>
              <p:cNvSpPr txBox="1"/>
              <p:nvPr/>
            </p:nvSpPr>
            <p:spPr>
              <a:xfrm>
                <a:off x="2638249" y="2511417"/>
                <a:ext cx="89835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D6F6087-E5BC-72DC-1981-C288E0FB17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8249" y="2511417"/>
                <a:ext cx="898358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31A0B3E-9E68-5977-034F-3B598BE0BF54}"/>
              </a:ext>
            </a:extLst>
          </p:cNvPr>
          <p:cNvCxnSpPr>
            <a:cxnSpLocks/>
          </p:cNvCxnSpPr>
          <p:nvPr/>
        </p:nvCxnSpPr>
        <p:spPr>
          <a:xfrm>
            <a:off x="3650907" y="2754280"/>
            <a:ext cx="165835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EA8E0BB-9404-54BA-873B-959208BD9798}"/>
                  </a:ext>
                </a:extLst>
              </p:cNvPr>
              <p:cNvSpPr txBox="1"/>
              <p:nvPr/>
            </p:nvSpPr>
            <p:spPr>
              <a:xfrm>
                <a:off x="3346107" y="2283180"/>
                <a:ext cx="116221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EA8E0BB-9404-54BA-873B-959208BD97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6107" y="2283180"/>
                <a:ext cx="1162213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82CEC62-4122-CA8F-014F-58DACD3C6DF0}"/>
                  </a:ext>
                </a:extLst>
              </p:cNvPr>
              <p:cNvSpPr txBox="1"/>
              <p:nvPr/>
            </p:nvSpPr>
            <p:spPr>
              <a:xfrm>
                <a:off x="4041514" y="2283180"/>
                <a:ext cx="1162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CA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82CEC62-4122-CA8F-014F-58DACD3C6D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1514" y="2283180"/>
                <a:ext cx="1162212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6D2CE6D-4459-56D6-C060-66CC962CE39A}"/>
                  </a:ext>
                </a:extLst>
              </p:cNvPr>
              <p:cNvSpPr txBox="1"/>
              <p:nvPr/>
            </p:nvSpPr>
            <p:spPr>
              <a:xfrm>
                <a:off x="3513126" y="2734183"/>
                <a:ext cx="89835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6D2CE6D-4459-56D6-C060-66CC962CE3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3126" y="2734183"/>
                <a:ext cx="898359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15A708A-F302-62A3-BDCC-8A400055FF59}"/>
                  </a:ext>
                </a:extLst>
              </p:cNvPr>
              <p:cNvSpPr txBox="1"/>
              <p:nvPr/>
            </p:nvSpPr>
            <p:spPr>
              <a:xfrm>
                <a:off x="4006100" y="2728168"/>
                <a:ext cx="1162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 </m:t>
                      </m:r>
                      <m:d>
                        <m:dPr>
                          <m:ctrlPr>
                            <a:rPr lang="en-CA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15A708A-F302-62A3-BDCC-8A400055FF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6100" y="2728168"/>
                <a:ext cx="1162212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D96455B-82E8-6131-5434-7CD85D349195}"/>
                  </a:ext>
                </a:extLst>
              </p:cNvPr>
              <p:cNvSpPr txBox="1"/>
              <p:nvPr/>
            </p:nvSpPr>
            <p:spPr>
              <a:xfrm>
                <a:off x="2429702" y="3639403"/>
                <a:ext cx="89835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D96455B-82E8-6131-5434-7CD85D3491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9702" y="3639403"/>
                <a:ext cx="898358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8226779-35E6-7286-FE98-A0AF22E428A9}"/>
                  </a:ext>
                </a:extLst>
              </p:cNvPr>
              <p:cNvSpPr txBox="1"/>
              <p:nvPr/>
            </p:nvSpPr>
            <p:spPr>
              <a:xfrm>
                <a:off x="3179412" y="3478334"/>
                <a:ext cx="667427" cy="7838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A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240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8226779-35E6-7286-FE98-A0AF22E428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9412" y="3478334"/>
                <a:ext cx="667427" cy="78380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85E782E-CADC-C3AD-A9DB-5C2AAF662464}"/>
                  </a:ext>
                </a:extLst>
              </p:cNvPr>
              <p:cNvSpPr txBox="1"/>
              <p:nvPr/>
            </p:nvSpPr>
            <p:spPr>
              <a:xfrm>
                <a:off x="4565356" y="3630489"/>
                <a:ext cx="89835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85E782E-CADC-C3AD-A9DB-5C2AAF6624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5356" y="3630489"/>
                <a:ext cx="898358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C52A744-030F-A129-7D91-44F95AA105FF}"/>
                  </a:ext>
                </a:extLst>
              </p:cNvPr>
              <p:cNvSpPr txBox="1"/>
              <p:nvPr/>
            </p:nvSpPr>
            <p:spPr>
              <a:xfrm>
                <a:off x="5380250" y="3639403"/>
                <a:ext cx="3713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C52A744-030F-A129-7D91-44F95AA105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0250" y="3639403"/>
                <a:ext cx="371393" cy="461665"/>
              </a:xfrm>
              <a:prstGeom prst="rect">
                <a:avLst/>
              </a:prstGeom>
              <a:blipFill>
                <a:blip r:embed="rId12"/>
                <a:stretch>
                  <a:fillRect l="-1639" r="-163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Picture 36">
            <a:extLst>
              <a:ext uri="{FF2B5EF4-FFF2-40B4-BE49-F238E27FC236}">
                <a16:creationId xmlns:a16="http://schemas.microsoft.com/office/drawing/2014/main" id="{A5A7E2A5-DBF5-15C5-C2CF-CE363A2D0E0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27885" y="1799039"/>
            <a:ext cx="5960519" cy="4830343"/>
          </a:xfrm>
          <a:prstGeom prst="rect">
            <a:avLst/>
          </a:prstGeom>
        </p:spPr>
      </p:pic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208A5FD9-EB82-F349-F7CF-E48C4BD4B3B7}"/>
              </a:ext>
            </a:extLst>
          </p:cNvPr>
          <p:cNvCxnSpPr/>
          <p:nvPr/>
        </p:nvCxnSpPr>
        <p:spPr>
          <a:xfrm>
            <a:off x="7008603" y="6223379"/>
            <a:ext cx="539087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B6A500BF-A068-B191-59B3-98F05A19864C}"/>
              </a:ext>
            </a:extLst>
          </p:cNvPr>
          <p:cNvCxnSpPr>
            <a:cxnSpLocks/>
          </p:cNvCxnSpPr>
          <p:nvPr/>
        </p:nvCxnSpPr>
        <p:spPr>
          <a:xfrm flipV="1">
            <a:off x="7547690" y="5725236"/>
            <a:ext cx="0" cy="4572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DE82A76C-DB2B-F3F8-05E1-064382895E69}"/>
              </a:ext>
            </a:extLst>
          </p:cNvPr>
          <p:cNvCxnSpPr/>
          <p:nvPr/>
        </p:nvCxnSpPr>
        <p:spPr>
          <a:xfrm>
            <a:off x="7547690" y="5704764"/>
            <a:ext cx="539087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FA8C7069-A0C2-B8DB-0088-B4B53B9A9BCA}"/>
              </a:ext>
            </a:extLst>
          </p:cNvPr>
          <p:cNvCxnSpPr>
            <a:cxnSpLocks/>
          </p:cNvCxnSpPr>
          <p:nvPr/>
        </p:nvCxnSpPr>
        <p:spPr>
          <a:xfrm flipV="1">
            <a:off x="8059481" y="5233916"/>
            <a:ext cx="0" cy="4572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097A1900-8CFF-5FB6-E8BD-CA717FA00C82}"/>
              </a:ext>
            </a:extLst>
          </p:cNvPr>
          <p:cNvCxnSpPr/>
          <p:nvPr/>
        </p:nvCxnSpPr>
        <p:spPr>
          <a:xfrm>
            <a:off x="8054931" y="5188424"/>
            <a:ext cx="539087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51FB0E8B-26A5-A3D6-6429-998ABA52DAB9}"/>
              </a:ext>
            </a:extLst>
          </p:cNvPr>
          <p:cNvCxnSpPr>
            <a:cxnSpLocks/>
          </p:cNvCxnSpPr>
          <p:nvPr/>
        </p:nvCxnSpPr>
        <p:spPr>
          <a:xfrm flipV="1">
            <a:off x="8580370" y="4699806"/>
            <a:ext cx="0" cy="4572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6E872896-6FF0-3207-F899-281248E6CF42}"/>
              </a:ext>
            </a:extLst>
          </p:cNvPr>
          <p:cNvCxnSpPr/>
          <p:nvPr/>
        </p:nvCxnSpPr>
        <p:spPr>
          <a:xfrm>
            <a:off x="8594018" y="4669809"/>
            <a:ext cx="539087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125CE740-F75C-29E0-0D41-6E4E1296A940}"/>
              </a:ext>
            </a:extLst>
          </p:cNvPr>
          <p:cNvCxnSpPr>
            <a:cxnSpLocks/>
          </p:cNvCxnSpPr>
          <p:nvPr/>
        </p:nvCxnSpPr>
        <p:spPr>
          <a:xfrm flipV="1">
            <a:off x="9098985" y="4189436"/>
            <a:ext cx="0" cy="4572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4FA29161-60C7-001C-3BEB-9E84A713312B}"/>
              </a:ext>
            </a:extLst>
          </p:cNvPr>
          <p:cNvCxnSpPr/>
          <p:nvPr/>
        </p:nvCxnSpPr>
        <p:spPr>
          <a:xfrm>
            <a:off x="9078514" y="4171666"/>
            <a:ext cx="539087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8981CB38-0DA1-0117-1AE7-55E9A6F88F14}"/>
              </a:ext>
            </a:extLst>
          </p:cNvPr>
          <p:cNvCxnSpPr>
            <a:cxnSpLocks/>
          </p:cNvCxnSpPr>
          <p:nvPr/>
        </p:nvCxnSpPr>
        <p:spPr>
          <a:xfrm flipV="1">
            <a:off x="9603953" y="3669400"/>
            <a:ext cx="0" cy="4572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D8F24EA5-EF8B-C18B-74BE-03E67A9FC694}"/>
              </a:ext>
            </a:extLst>
          </p:cNvPr>
          <p:cNvCxnSpPr/>
          <p:nvPr/>
        </p:nvCxnSpPr>
        <p:spPr>
          <a:xfrm>
            <a:off x="9590305" y="3653051"/>
            <a:ext cx="539087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8A563DEB-FAC2-A26D-7380-7FAE000F4597}"/>
              </a:ext>
            </a:extLst>
          </p:cNvPr>
          <p:cNvCxnSpPr>
            <a:cxnSpLocks/>
          </p:cNvCxnSpPr>
          <p:nvPr/>
        </p:nvCxnSpPr>
        <p:spPr>
          <a:xfrm flipV="1">
            <a:off x="10115744" y="3182203"/>
            <a:ext cx="0" cy="4572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45F616CC-3A50-BA1C-DF59-CA9E380E547A}"/>
              </a:ext>
            </a:extLst>
          </p:cNvPr>
          <p:cNvCxnSpPr/>
          <p:nvPr/>
        </p:nvCxnSpPr>
        <p:spPr>
          <a:xfrm>
            <a:off x="10102096" y="3120788"/>
            <a:ext cx="539087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C222F204-ECD0-A36B-2CB1-D241F3DECD50}"/>
              </a:ext>
            </a:extLst>
          </p:cNvPr>
          <p:cNvCxnSpPr>
            <a:cxnSpLocks/>
          </p:cNvCxnSpPr>
          <p:nvPr/>
        </p:nvCxnSpPr>
        <p:spPr>
          <a:xfrm flipV="1">
            <a:off x="10641183" y="2615821"/>
            <a:ext cx="0" cy="4572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2DA28E66-DEF2-E93C-690D-F136023720A5}"/>
              </a:ext>
            </a:extLst>
          </p:cNvPr>
          <p:cNvCxnSpPr/>
          <p:nvPr/>
        </p:nvCxnSpPr>
        <p:spPr>
          <a:xfrm>
            <a:off x="10641183" y="2602173"/>
            <a:ext cx="539087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10A21EA9-F119-0E32-32B0-33C8972470CA}"/>
              </a:ext>
            </a:extLst>
          </p:cNvPr>
          <p:cNvCxnSpPr>
            <a:cxnSpLocks/>
          </p:cNvCxnSpPr>
          <p:nvPr/>
        </p:nvCxnSpPr>
        <p:spPr>
          <a:xfrm flipV="1">
            <a:off x="11152974" y="2131325"/>
            <a:ext cx="0" cy="4572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4564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"/>
                            </p:stCondLst>
                            <p:childTnLst>
                              <p:par>
                                <p:cTn id="8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0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0"/>
                            </p:stCondLst>
                            <p:childTnLst>
                              <p:par>
                                <p:cTn id="9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0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500"/>
                            </p:stCondLst>
                            <p:childTnLst>
                              <p:par>
                                <p:cTn id="10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500"/>
                            </p:stCondLst>
                            <p:childTnLst>
                              <p:par>
                                <p:cTn id="10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6000"/>
                            </p:stCondLst>
                            <p:childTnLst>
                              <p:par>
                                <p:cTn id="1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6500"/>
                            </p:stCondLst>
                            <p:childTnLst>
                              <p:par>
                                <p:cTn id="1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7000"/>
                            </p:stCondLst>
                            <p:childTnLst>
                              <p:par>
                                <p:cTn id="1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7500"/>
                            </p:stCondLst>
                            <p:childTnLst>
                              <p:par>
                                <p:cTn id="1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  <p:bldP spid="9" grpId="0" animBg="1"/>
      <p:bldP spid="10" grpId="0" animBg="1"/>
      <p:bldP spid="11" grpId="0" animBg="1"/>
      <p:bldP spid="12" grpId="0" animBg="1"/>
      <p:bldP spid="14" grpId="0"/>
      <p:bldP spid="18" grpId="0"/>
      <p:bldP spid="20" grpId="0"/>
      <p:bldP spid="22" grpId="0"/>
      <p:bldP spid="24" grpId="0"/>
      <p:bldP spid="29" grpId="0"/>
      <p:bldP spid="31" grpId="0"/>
      <p:bldP spid="32" grpId="0"/>
      <p:bldP spid="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0903E-CA1D-E347-7180-2F10EAEA5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E0949E4A-92B9-656A-F39C-212A940B0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9169" y="278008"/>
            <a:ext cx="4544059" cy="64112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5541827-DDEA-5F09-C52E-68D24E2579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06" y="306415"/>
            <a:ext cx="5358097" cy="443758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15A19B5-CEA5-B83E-BA1E-68CA8F46233C}"/>
              </a:ext>
            </a:extLst>
          </p:cNvPr>
          <p:cNvSpPr txBox="1"/>
          <p:nvPr/>
        </p:nvSpPr>
        <p:spPr>
          <a:xfrm>
            <a:off x="484091" y="1990058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  <a:endParaRPr lang="en-CA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E9EFA1-E132-7675-43D4-36F31D277D2F}"/>
              </a:ext>
            </a:extLst>
          </p:cNvPr>
          <p:cNvSpPr txBox="1"/>
          <p:nvPr/>
        </p:nvSpPr>
        <p:spPr>
          <a:xfrm>
            <a:off x="469401" y="269829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endParaRPr lang="en-C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79A7B0-9686-9970-8442-AB7C3BF52C35}"/>
              </a:ext>
            </a:extLst>
          </p:cNvPr>
          <p:cNvSpPr txBox="1"/>
          <p:nvPr/>
        </p:nvSpPr>
        <p:spPr>
          <a:xfrm>
            <a:off x="484091" y="4145187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  <a:endParaRPr lang="en-CA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CCAB10-ABF6-3489-54DA-C44AA9E773C7}"/>
              </a:ext>
            </a:extLst>
          </p:cNvPr>
          <p:cNvSpPr txBox="1"/>
          <p:nvPr/>
        </p:nvSpPr>
        <p:spPr>
          <a:xfrm>
            <a:off x="469401" y="3521262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  <a:endParaRPr lang="en-CA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E044C4-265D-E018-4406-7341597CAC30}"/>
              </a:ext>
            </a:extLst>
          </p:cNvPr>
          <p:cNvSpPr txBox="1"/>
          <p:nvPr/>
        </p:nvSpPr>
        <p:spPr>
          <a:xfrm>
            <a:off x="453506" y="1209240"/>
            <a:ext cx="369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-1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D615229-4936-FE3B-B153-08012ACF1FC2}"/>
                  </a:ext>
                </a:extLst>
              </p:cNvPr>
              <p:cNvSpPr txBox="1"/>
              <p:nvPr/>
            </p:nvSpPr>
            <p:spPr>
              <a:xfrm>
                <a:off x="1326900" y="1193147"/>
                <a:ext cx="183686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−3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D615229-4936-FE3B-B153-08012ACF1F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6900" y="1193147"/>
                <a:ext cx="1836868" cy="369332"/>
              </a:xfrm>
              <a:prstGeom prst="rect">
                <a:avLst/>
              </a:prstGeom>
              <a:blipFill>
                <a:blip r:embed="rId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CD788A8-03E7-BBAF-5A0C-1B14375953BA}"/>
                  </a:ext>
                </a:extLst>
              </p:cNvPr>
              <p:cNvSpPr txBox="1"/>
              <p:nvPr/>
            </p:nvSpPr>
            <p:spPr>
              <a:xfrm>
                <a:off x="1326900" y="1978475"/>
                <a:ext cx="176694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−3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CD788A8-03E7-BBAF-5A0C-1B14375953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6900" y="1978475"/>
                <a:ext cx="1766945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1CCBC69-5601-7C5E-42C9-C9BB21667284}"/>
                  </a:ext>
                </a:extLst>
              </p:cNvPr>
              <p:cNvSpPr txBox="1"/>
              <p:nvPr/>
            </p:nvSpPr>
            <p:spPr>
              <a:xfrm>
                <a:off x="1326900" y="2698290"/>
                <a:ext cx="183686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−3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1CCBC69-5601-7C5E-42C9-C9BB216672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6900" y="2698290"/>
                <a:ext cx="1836868" cy="369332"/>
              </a:xfrm>
              <a:prstGeom prst="rect">
                <a:avLst/>
              </a:prstGeom>
              <a:blipFill>
                <a:blip r:embed="rId7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83E7AA6-1553-51D0-384D-55CF40E03C70}"/>
                  </a:ext>
                </a:extLst>
              </p:cNvPr>
              <p:cNvSpPr txBox="1"/>
              <p:nvPr/>
            </p:nvSpPr>
            <p:spPr>
              <a:xfrm>
                <a:off x="1326900" y="3483618"/>
                <a:ext cx="169185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−3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83E7AA6-1553-51D0-384D-55CF40E03C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6900" y="3483618"/>
                <a:ext cx="1691854" cy="369332"/>
              </a:xfrm>
              <a:prstGeom prst="rect">
                <a:avLst/>
              </a:prstGeom>
              <a:blipFill>
                <a:blip r:embed="rId8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0DDC506-1F40-0639-EA49-D19661CE00D9}"/>
                  </a:ext>
                </a:extLst>
              </p:cNvPr>
              <p:cNvSpPr txBox="1"/>
              <p:nvPr/>
            </p:nvSpPr>
            <p:spPr>
              <a:xfrm>
                <a:off x="1326900" y="4145187"/>
                <a:ext cx="196595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−3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0DDC506-1F40-0639-EA49-D19661CE00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6900" y="4145187"/>
                <a:ext cx="1965959" cy="369332"/>
              </a:xfrm>
              <a:prstGeom prst="rect">
                <a:avLst/>
              </a:prstGeom>
              <a:blipFill>
                <a:blip r:embed="rId9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87875C09-5338-E366-0120-222731C42EA4}"/>
              </a:ext>
            </a:extLst>
          </p:cNvPr>
          <p:cNvSpPr txBox="1"/>
          <p:nvPr/>
        </p:nvSpPr>
        <p:spPr>
          <a:xfrm>
            <a:off x="3404690" y="4145187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-5</a:t>
            </a:r>
            <a:endParaRPr lang="en-CA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72DA074-2B6D-5D9E-EBA1-17EC134B915E}"/>
              </a:ext>
            </a:extLst>
          </p:cNvPr>
          <p:cNvSpPr txBox="1"/>
          <p:nvPr/>
        </p:nvSpPr>
        <p:spPr>
          <a:xfrm>
            <a:off x="3404690" y="1193147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</a:t>
            </a:r>
            <a:endParaRPr lang="en-CA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BA17142-0119-79D5-9BF6-E02EF8238AEA}"/>
              </a:ext>
            </a:extLst>
          </p:cNvPr>
          <p:cNvSpPr txBox="1"/>
          <p:nvPr/>
        </p:nvSpPr>
        <p:spPr>
          <a:xfrm>
            <a:off x="3404690" y="1943491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  <a:endParaRPr lang="en-CA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C917172-4B76-1F01-FA5E-542117170717}"/>
              </a:ext>
            </a:extLst>
          </p:cNvPr>
          <p:cNvSpPr txBox="1"/>
          <p:nvPr/>
        </p:nvSpPr>
        <p:spPr>
          <a:xfrm>
            <a:off x="3404690" y="2693835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endParaRPr lang="en-CA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9F1051D-B594-1CE8-2454-C39F3C67AE19}"/>
              </a:ext>
            </a:extLst>
          </p:cNvPr>
          <p:cNvSpPr txBox="1"/>
          <p:nvPr/>
        </p:nvSpPr>
        <p:spPr>
          <a:xfrm>
            <a:off x="3404690" y="3483618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-2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9F9907B-B36F-81DF-ECE2-A97351698B5F}"/>
                  </a:ext>
                </a:extLst>
              </p:cNvPr>
              <p:cNvSpPr txBox="1"/>
              <p:nvPr/>
            </p:nvSpPr>
            <p:spPr>
              <a:xfrm>
                <a:off x="4095735" y="1209240"/>
                <a:ext cx="107307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9F9907B-B36F-81DF-ECE2-A97351698B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5735" y="1209240"/>
                <a:ext cx="1073075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90C8098-7954-1A4F-77B3-B30E69D40B31}"/>
                  </a:ext>
                </a:extLst>
              </p:cNvPr>
              <p:cNvSpPr txBox="1"/>
              <p:nvPr/>
            </p:nvSpPr>
            <p:spPr>
              <a:xfrm>
                <a:off x="4095735" y="1943491"/>
                <a:ext cx="107307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90C8098-7954-1A4F-77B3-B30E69D40B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5735" y="1943491"/>
                <a:ext cx="1073075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ACDAC64-415E-46B8-AFE5-96F60B72C1F7}"/>
                  </a:ext>
                </a:extLst>
              </p:cNvPr>
              <p:cNvSpPr txBox="1"/>
              <p:nvPr/>
            </p:nvSpPr>
            <p:spPr>
              <a:xfrm>
                <a:off x="4095735" y="2693835"/>
                <a:ext cx="107307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1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ACDAC64-415E-46B8-AFE5-96F60B72C1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5735" y="2693835"/>
                <a:ext cx="1073075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AAC02B7-CB72-64E8-718D-91E5F8468C58}"/>
                  </a:ext>
                </a:extLst>
              </p:cNvPr>
              <p:cNvSpPr txBox="1"/>
              <p:nvPr/>
            </p:nvSpPr>
            <p:spPr>
              <a:xfrm>
                <a:off x="4095735" y="3521262"/>
                <a:ext cx="107307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,−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AAC02B7-CB72-64E8-718D-91E5F8468C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5735" y="3521262"/>
                <a:ext cx="1073075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80411AD-9A4D-E72F-DB89-42FD1E34672B}"/>
                  </a:ext>
                </a:extLst>
              </p:cNvPr>
              <p:cNvSpPr txBox="1"/>
              <p:nvPr/>
            </p:nvSpPr>
            <p:spPr>
              <a:xfrm>
                <a:off x="4095735" y="4145187"/>
                <a:ext cx="107307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−5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80411AD-9A4D-E72F-DB89-42FD1E3467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5735" y="4145187"/>
                <a:ext cx="1073075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Oval 36">
            <a:extLst>
              <a:ext uri="{FF2B5EF4-FFF2-40B4-BE49-F238E27FC236}">
                <a16:creationId xmlns:a16="http://schemas.microsoft.com/office/drawing/2014/main" id="{7846BCC2-184C-281E-5A49-05C88CD3347A}"/>
              </a:ext>
            </a:extLst>
          </p:cNvPr>
          <p:cNvSpPr/>
          <p:nvPr/>
        </p:nvSpPr>
        <p:spPr>
          <a:xfrm>
            <a:off x="6764786" y="388220"/>
            <a:ext cx="129092" cy="15060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D55A861F-D45E-8870-1786-4D870483B557}"/>
              </a:ext>
            </a:extLst>
          </p:cNvPr>
          <p:cNvSpPr/>
          <p:nvPr/>
        </p:nvSpPr>
        <p:spPr>
          <a:xfrm>
            <a:off x="7226936" y="1789150"/>
            <a:ext cx="129092" cy="15060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1B9DA01B-4D64-AE7D-B0D1-7AF95ECC8BC0}"/>
              </a:ext>
            </a:extLst>
          </p:cNvPr>
          <p:cNvSpPr/>
          <p:nvPr/>
        </p:nvSpPr>
        <p:spPr>
          <a:xfrm>
            <a:off x="7709614" y="3216834"/>
            <a:ext cx="129092" cy="15060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A62BF78-B137-AD93-8A71-E94BC9A13649}"/>
              </a:ext>
            </a:extLst>
          </p:cNvPr>
          <p:cNvSpPr/>
          <p:nvPr/>
        </p:nvSpPr>
        <p:spPr>
          <a:xfrm>
            <a:off x="8177720" y="4636847"/>
            <a:ext cx="129092" cy="15060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76B3375-56BD-1D4E-4A34-4371B063E459}"/>
              </a:ext>
            </a:extLst>
          </p:cNvPr>
          <p:cNvSpPr/>
          <p:nvPr/>
        </p:nvSpPr>
        <p:spPr>
          <a:xfrm>
            <a:off x="8644141" y="6040655"/>
            <a:ext cx="129092" cy="15060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56D3586-53DC-8406-115F-A65FFF0FD973}"/>
              </a:ext>
            </a:extLst>
          </p:cNvPr>
          <p:cNvCxnSpPr>
            <a:cxnSpLocks/>
          </p:cNvCxnSpPr>
          <p:nvPr/>
        </p:nvCxnSpPr>
        <p:spPr>
          <a:xfrm>
            <a:off x="6534150" y="-476250"/>
            <a:ext cx="2486025" cy="7486650"/>
          </a:xfrm>
          <a:prstGeom prst="line">
            <a:avLst/>
          </a:prstGeom>
          <a:ln>
            <a:solidFill>
              <a:schemeClr val="accent6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54D2F9D2-5CF6-6529-63E3-4DDE6073F5F9}"/>
              </a:ext>
            </a:extLst>
          </p:cNvPr>
          <p:cNvSpPr/>
          <p:nvPr/>
        </p:nvSpPr>
        <p:spPr>
          <a:xfrm>
            <a:off x="10296" y="306415"/>
            <a:ext cx="1490035" cy="3142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AA68767-4E7C-533D-6007-76AF40DF4FFA}"/>
              </a:ext>
            </a:extLst>
          </p:cNvPr>
          <p:cNvSpPr/>
          <p:nvPr/>
        </p:nvSpPr>
        <p:spPr>
          <a:xfrm>
            <a:off x="1084521" y="659220"/>
            <a:ext cx="3011214" cy="2735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3A04057-FB86-CF2C-354D-2EE92C2A51F1}"/>
                  </a:ext>
                </a:extLst>
              </p:cNvPr>
              <p:cNvSpPr txBox="1"/>
              <p:nvPr/>
            </p:nvSpPr>
            <p:spPr>
              <a:xfrm>
                <a:off x="1577122" y="611348"/>
                <a:ext cx="178718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3A04057-FB86-CF2C-354D-2EE92C2A51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7122" y="611348"/>
                <a:ext cx="1787187" cy="369332"/>
              </a:xfrm>
              <a:prstGeom prst="rect">
                <a:avLst/>
              </a:prstGeom>
              <a:blipFill>
                <a:blip r:embed="rId1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2759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17" grpId="0"/>
      <p:bldP spid="17" grpId="1"/>
      <p:bldP spid="19" grpId="0"/>
      <p:bldP spid="19" grpId="1"/>
      <p:bldP spid="21" grpId="0"/>
      <p:bldP spid="21" grpId="1"/>
      <p:bldP spid="23" grpId="0"/>
      <p:bldP spid="23" grpId="1"/>
      <p:bldP spid="24" grpId="0"/>
      <p:bldP spid="25" grpId="0"/>
      <p:bldP spid="26" grpId="0"/>
      <p:bldP spid="27" grpId="0"/>
      <p:bldP spid="28" grpId="0"/>
      <p:bldP spid="30" grpId="0"/>
      <p:bldP spid="31" grpId="0"/>
      <p:bldP spid="32" grpId="0"/>
      <p:bldP spid="33" grpId="0"/>
      <p:bldP spid="34" grpId="0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C89AE-6D8C-B260-97CA-E13A7E0FC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>
            <a:extLst>
              <a:ext uri="{FF2B5EF4-FFF2-40B4-BE49-F238E27FC236}">
                <a16:creationId xmlns:a16="http://schemas.microsoft.com/office/drawing/2014/main" id="{EDA75EA8-1590-DB01-34EF-4F95613707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8840" y="223390"/>
            <a:ext cx="4544059" cy="6411220"/>
          </a:xfrm>
          <a:prstGeom prst="rect">
            <a:avLst/>
          </a:prstGeom>
        </p:spPr>
      </p:pic>
      <p:sp>
        <p:nvSpPr>
          <p:cNvPr id="59" name="Oval 58">
            <a:extLst>
              <a:ext uri="{FF2B5EF4-FFF2-40B4-BE49-F238E27FC236}">
                <a16:creationId xmlns:a16="http://schemas.microsoft.com/office/drawing/2014/main" id="{AC5D5D81-BE30-0A06-C610-834AC7634F15}"/>
              </a:ext>
            </a:extLst>
          </p:cNvPr>
          <p:cNvSpPr/>
          <p:nvPr/>
        </p:nvSpPr>
        <p:spPr>
          <a:xfrm>
            <a:off x="7869854" y="351105"/>
            <a:ext cx="129092" cy="15060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C8000627-BB71-F9D5-4E32-D2D277F1972F}"/>
              </a:ext>
            </a:extLst>
          </p:cNvPr>
          <p:cNvSpPr/>
          <p:nvPr/>
        </p:nvSpPr>
        <p:spPr>
          <a:xfrm>
            <a:off x="8332004" y="1752035"/>
            <a:ext cx="129092" cy="15060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BCB36000-5B31-CB12-A572-FBC3AF648302}"/>
              </a:ext>
            </a:extLst>
          </p:cNvPr>
          <p:cNvSpPr/>
          <p:nvPr/>
        </p:nvSpPr>
        <p:spPr>
          <a:xfrm>
            <a:off x="8814682" y="3179719"/>
            <a:ext cx="129092" cy="15060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C3D688F2-1F57-EA74-D420-9BAC2BC340D4}"/>
              </a:ext>
            </a:extLst>
          </p:cNvPr>
          <p:cNvSpPr/>
          <p:nvPr/>
        </p:nvSpPr>
        <p:spPr>
          <a:xfrm>
            <a:off x="9282788" y="4599732"/>
            <a:ext cx="129092" cy="15060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26834E05-5BED-4A07-F8D2-FFC478668966}"/>
              </a:ext>
            </a:extLst>
          </p:cNvPr>
          <p:cNvSpPr/>
          <p:nvPr/>
        </p:nvSpPr>
        <p:spPr>
          <a:xfrm>
            <a:off x="9749209" y="6003540"/>
            <a:ext cx="129092" cy="15060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69BACF51-BA22-432B-531C-FC585C36933F}"/>
              </a:ext>
            </a:extLst>
          </p:cNvPr>
          <p:cNvCxnSpPr>
            <a:cxnSpLocks/>
          </p:cNvCxnSpPr>
          <p:nvPr/>
        </p:nvCxnSpPr>
        <p:spPr>
          <a:xfrm>
            <a:off x="7700761" y="-314325"/>
            <a:ext cx="2486025" cy="7486650"/>
          </a:xfrm>
          <a:prstGeom prst="line">
            <a:avLst/>
          </a:prstGeom>
          <a:ln w="44450">
            <a:solidFill>
              <a:schemeClr val="accent6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0CE246B1-37C8-D4D8-3988-039C301C66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093" y="0"/>
            <a:ext cx="1346762" cy="523740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63AD2AB-139D-0480-3255-9B4E491B7AD1}"/>
              </a:ext>
            </a:extLst>
          </p:cNvPr>
          <p:cNvSpPr/>
          <p:nvPr/>
        </p:nvSpPr>
        <p:spPr>
          <a:xfrm>
            <a:off x="663989" y="1438275"/>
            <a:ext cx="1261228" cy="1932113"/>
          </a:xfrm>
          <a:prstGeom prst="rect">
            <a:avLst/>
          </a:prstGeom>
          <a:solidFill>
            <a:srgbClr val="FFFF0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37ACF9-2911-7DAE-73FC-BA679B3A57CB}"/>
              </a:ext>
            </a:extLst>
          </p:cNvPr>
          <p:cNvSpPr txBox="1"/>
          <p:nvPr/>
        </p:nvSpPr>
        <p:spPr>
          <a:xfrm>
            <a:off x="2683370" y="283243"/>
            <a:ext cx="2264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 calculate slope of 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111E934-2C32-C737-F58D-4EF83FAD789F}"/>
                  </a:ext>
                </a:extLst>
              </p:cNvPr>
              <p:cNvSpPr txBox="1"/>
              <p:nvPr/>
            </p:nvSpPr>
            <p:spPr>
              <a:xfrm>
                <a:off x="4605111" y="223390"/>
                <a:ext cx="193841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111E934-2C32-C737-F58D-4EF83FAD78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5111" y="223390"/>
                <a:ext cx="1938418" cy="369332"/>
              </a:xfrm>
              <a:prstGeom prst="rect">
                <a:avLst/>
              </a:prstGeom>
              <a:blipFill>
                <a:blip r:embed="rId4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224E1B2A-2359-3B7E-7898-0AD8B33B4DDE}"/>
              </a:ext>
            </a:extLst>
          </p:cNvPr>
          <p:cNvSpPr txBox="1"/>
          <p:nvPr/>
        </p:nvSpPr>
        <p:spPr>
          <a:xfrm>
            <a:off x="2683370" y="762183"/>
            <a:ext cx="42512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We can select any two ordered pairs that </a:t>
            </a:r>
          </a:p>
          <a:p>
            <a:r>
              <a:rPr lang="en-US" dirty="0"/>
              <a:t>we have and plug them into the formula </a:t>
            </a:r>
          </a:p>
          <a:p>
            <a:r>
              <a:rPr lang="en-US" dirty="0"/>
              <a:t>for calculating slope.</a:t>
            </a:r>
            <a:endParaRPr lang="en-CA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AD0959E-D844-F58A-B4AD-24BF12189E08}"/>
              </a:ext>
            </a:extLst>
          </p:cNvPr>
          <p:cNvSpPr/>
          <p:nvPr/>
        </p:nvSpPr>
        <p:spPr>
          <a:xfrm>
            <a:off x="1116758" y="2577612"/>
            <a:ext cx="513348" cy="645347"/>
          </a:xfrm>
          <a:prstGeom prst="ellipse">
            <a:avLst/>
          </a:prstGeom>
          <a:solidFill>
            <a:srgbClr val="00B0F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3774FBD-B16A-3E2F-8DAA-50A143527F6E}"/>
              </a:ext>
            </a:extLst>
          </p:cNvPr>
          <p:cNvSpPr/>
          <p:nvPr/>
        </p:nvSpPr>
        <p:spPr>
          <a:xfrm>
            <a:off x="1174329" y="1665187"/>
            <a:ext cx="513348" cy="629654"/>
          </a:xfrm>
          <a:prstGeom prst="ellipse">
            <a:avLst/>
          </a:prstGeom>
          <a:solidFill>
            <a:srgbClr val="00B0F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A3FE119-7A35-8E3B-388E-7856B4565E35}"/>
              </a:ext>
            </a:extLst>
          </p:cNvPr>
          <p:cNvSpPr/>
          <p:nvPr/>
        </p:nvSpPr>
        <p:spPr>
          <a:xfrm>
            <a:off x="731747" y="2593306"/>
            <a:ext cx="513348" cy="629654"/>
          </a:xfrm>
          <a:prstGeom prst="ellipse">
            <a:avLst/>
          </a:prstGeom>
          <a:solidFill>
            <a:srgbClr val="7030A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8FB361E-110E-AB5D-87C4-DEF0874E4D90}"/>
              </a:ext>
            </a:extLst>
          </p:cNvPr>
          <p:cNvSpPr/>
          <p:nvPr/>
        </p:nvSpPr>
        <p:spPr>
          <a:xfrm>
            <a:off x="731747" y="1680880"/>
            <a:ext cx="513348" cy="629654"/>
          </a:xfrm>
          <a:prstGeom prst="ellipse">
            <a:avLst/>
          </a:prstGeom>
          <a:solidFill>
            <a:srgbClr val="7030A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1E8AA7F-9842-14C7-416C-4150D4D04809}"/>
                  </a:ext>
                </a:extLst>
              </p:cNvPr>
              <p:cNvSpPr txBox="1"/>
              <p:nvPr/>
            </p:nvSpPr>
            <p:spPr>
              <a:xfrm>
                <a:off x="2638249" y="2511417"/>
                <a:ext cx="89835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1E8AA7F-9842-14C7-416C-4150D4D048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8249" y="2511417"/>
                <a:ext cx="898358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1A5498-87EF-4865-6B2F-F00E20C8B995}"/>
              </a:ext>
            </a:extLst>
          </p:cNvPr>
          <p:cNvCxnSpPr>
            <a:cxnSpLocks/>
          </p:cNvCxnSpPr>
          <p:nvPr/>
        </p:nvCxnSpPr>
        <p:spPr>
          <a:xfrm>
            <a:off x="3650907" y="2754280"/>
            <a:ext cx="165835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7BF6226-1232-F7B1-9232-A588D722CA18}"/>
                  </a:ext>
                </a:extLst>
              </p:cNvPr>
              <p:cNvSpPr txBox="1"/>
              <p:nvPr/>
            </p:nvSpPr>
            <p:spPr>
              <a:xfrm>
                <a:off x="3346107" y="2283180"/>
                <a:ext cx="116221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7BF6226-1232-F7B1-9232-A588D722CA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6107" y="2283180"/>
                <a:ext cx="1162213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1A20512-3E4B-662E-C6A6-45DEF93589A6}"/>
                  </a:ext>
                </a:extLst>
              </p:cNvPr>
              <p:cNvSpPr txBox="1"/>
              <p:nvPr/>
            </p:nvSpPr>
            <p:spPr>
              <a:xfrm>
                <a:off x="4041514" y="2283180"/>
                <a:ext cx="1162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CA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1A20512-3E4B-662E-C6A6-45DEF93589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1514" y="2283180"/>
                <a:ext cx="1162212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3646732-B960-4047-B114-85CABCBDBEC3}"/>
                  </a:ext>
                </a:extLst>
              </p:cNvPr>
              <p:cNvSpPr txBox="1"/>
              <p:nvPr/>
            </p:nvSpPr>
            <p:spPr>
              <a:xfrm>
                <a:off x="3475026" y="2734183"/>
                <a:ext cx="89835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3646732-B960-4047-B114-85CABCBDBE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5026" y="2734183"/>
                <a:ext cx="898359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5B78FFA-772E-AA50-BE3C-E3F4C82923B7}"/>
                  </a:ext>
                </a:extLst>
              </p:cNvPr>
              <p:cNvSpPr txBox="1"/>
              <p:nvPr/>
            </p:nvSpPr>
            <p:spPr>
              <a:xfrm>
                <a:off x="4006100" y="2728168"/>
                <a:ext cx="1162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CA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5B78FFA-772E-AA50-BE3C-E3F4C8292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6100" y="2728168"/>
                <a:ext cx="1162212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C1FA5D0-FEF8-3F52-3C40-75835C3C50F7}"/>
                  </a:ext>
                </a:extLst>
              </p:cNvPr>
              <p:cNvSpPr txBox="1"/>
              <p:nvPr/>
            </p:nvSpPr>
            <p:spPr>
              <a:xfrm>
                <a:off x="2429702" y="3639403"/>
                <a:ext cx="89835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C1FA5D0-FEF8-3F52-3C40-75835C3C50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9702" y="3639403"/>
                <a:ext cx="898358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DD17048-7EC3-07F9-2EF4-06DEFFA3830C}"/>
                  </a:ext>
                </a:extLst>
              </p:cNvPr>
              <p:cNvSpPr txBox="1"/>
              <p:nvPr/>
            </p:nvSpPr>
            <p:spPr>
              <a:xfrm>
                <a:off x="3179412" y="3478334"/>
                <a:ext cx="667427" cy="7838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A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DD17048-7EC3-07F9-2EF4-06DEFFA383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9412" y="3478334"/>
                <a:ext cx="667427" cy="78380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2AC949A-DCDB-202F-7703-302FD383ED77}"/>
                  </a:ext>
                </a:extLst>
              </p:cNvPr>
              <p:cNvSpPr txBox="1"/>
              <p:nvPr/>
            </p:nvSpPr>
            <p:spPr>
              <a:xfrm>
                <a:off x="4595054" y="3685569"/>
                <a:ext cx="89835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2AC949A-DCDB-202F-7703-302FD383ED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5054" y="3685569"/>
                <a:ext cx="898358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DFF9F95B-10D8-7BB9-2210-97AE5900A56E}"/>
                  </a:ext>
                </a:extLst>
              </p:cNvPr>
              <p:cNvSpPr txBox="1"/>
              <p:nvPr/>
            </p:nvSpPr>
            <p:spPr>
              <a:xfrm>
                <a:off x="5392859" y="3685569"/>
                <a:ext cx="3713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DFF9F95B-10D8-7BB9-2210-97AE5900A5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2859" y="3685569"/>
                <a:ext cx="371393" cy="461665"/>
              </a:xfrm>
              <a:prstGeom prst="rect">
                <a:avLst/>
              </a:prstGeom>
              <a:blipFill>
                <a:blip r:embed="rId13"/>
                <a:stretch>
                  <a:fillRect r="-5901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0E76F6F-A3A8-BEA9-30C3-9BFBEE0B10F9}"/>
              </a:ext>
            </a:extLst>
          </p:cNvPr>
          <p:cNvCxnSpPr/>
          <p:nvPr/>
        </p:nvCxnSpPr>
        <p:spPr>
          <a:xfrm>
            <a:off x="7905750" y="400050"/>
            <a:ext cx="504825" cy="0"/>
          </a:xfrm>
          <a:prstGeom prst="straightConnector1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C0F71FE-1458-0FD7-9E1B-00531DAC5679}"/>
              </a:ext>
            </a:extLst>
          </p:cNvPr>
          <p:cNvCxnSpPr/>
          <p:nvPr/>
        </p:nvCxnSpPr>
        <p:spPr>
          <a:xfrm>
            <a:off x="8391525" y="1819275"/>
            <a:ext cx="504825" cy="0"/>
          </a:xfrm>
          <a:prstGeom prst="straightConnector1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43FDF3F-38C5-ECE5-87A7-A287D615DDD4}"/>
              </a:ext>
            </a:extLst>
          </p:cNvPr>
          <p:cNvCxnSpPr/>
          <p:nvPr/>
        </p:nvCxnSpPr>
        <p:spPr>
          <a:xfrm>
            <a:off x="8860178" y="3235972"/>
            <a:ext cx="504825" cy="0"/>
          </a:xfrm>
          <a:prstGeom prst="straightConnector1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F266A35-E7B3-60A3-84B3-D9286CF582B6}"/>
              </a:ext>
            </a:extLst>
          </p:cNvPr>
          <p:cNvCxnSpPr/>
          <p:nvPr/>
        </p:nvCxnSpPr>
        <p:spPr>
          <a:xfrm>
            <a:off x="9327980" y="4667219"/>
            <a:ext cx="504825" cy="0"/>
          </a:xfrm>
          <a:prstGeom prst="straightConnector1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4C042BEF-7CCD-2D8E-D687-A461D4A1BD6A}"/>
              </a:ext>
            </a:extLst>
          </p:cNvPr>
          <p:cNvCxnSpPr>
            <a:cxnSpLocks/>
          </p:cNvCxnSpPr>
          <p:nvPr/>
        </p:nvCxnSpPr>
        <p:spPr>
          <a:xfrm>
            <a:off x="8382000" y="400050"/>
            <a:ext cx="0" cy="1543050"/>
          </a:xfrm>
          <a:prstGeom prst="straightConnector1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03AE8088-FFAA-F589-BF6D-7748E0F60B95}"/>
              </a:ext>
            </a:extLst>
          </p:cNvPr>
          <p:cNvCxnSpPr>
            <a:cxnSpLocks/>
          </p:cNvCxnSpPr>
          <p:nvPr/>
        </p:nvCxnSpPr>
        <p:spPr>
          <a:xfrm>
            <a:off x="8879228" y="1827338"/>
            <a:ext cx="0" cy="1543050"/>
          </a:xfrm>
          <a:prstGeom prst="straightConnector1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DB3A266C-276A-A577-CAF6-29A64C8D32F7}"/>
              </a:ext>
            </a:extLst>
          </p:cNvPr>
          <p:cNvCxnSpPr>
            <a:cxnSpLocks/>
          </p:cNvCxnSpPr>
          <p:nvPr/>
        </p:nvCxnSpPr>
        <p:spPr>
          <a:xfrm>
            <a:off x="9347334" y="3235972"/>
            <a:ext cx="0" cy="1543050"/>
          </a:xfrm>
          <a:prstGeom prst="straightConnector1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393EBA31-92EC-0D7C-F916-F1CB212B3CD2}"/>
              </a:ext>
            </a:extLst>
          </p:cNvPr>
          <p:cNvCxnSpPr>
            <a:cxnSpLocks/>
          </p:cNvCxnSpPr>
          <p:nvPr/>
        </p:nvCxnSpPr>
        <p:spPr>
          <a:xfrm flipH="1">
            <a:off x="9810750" y="4655985"/>
            <a:ext cx="3005" cy="1411440"/>
          </a:xfrm>
          <a:prstGeom prst="straightConnector1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Rectangle 56">
            <a:extLst>
              <a:ext uri="{FF2B5EF4-FFF2-40B4-BE49-F238E27FC236}">
                <a16:creationId xmlns:a16="http://schemas.microsoft.com/office/drawing/2014/main" id="{07D99080-768A-FEFC-6DD7-BA11B764D6DB}"/>
              </a:ext>
            </a:extLst>
          </p:cNvPr>
          <p:cNvSpPr/>
          <p:nvPr/>
        </p:nvSpPr>
        <p:spPr>
          <a:xfrm>
            <a:off x="626583" y="0"/>
            <a:ext cx="1332893" cy="517712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52040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000"/>
                            </p:stCondLst>
                            <p:childTnLst>
                              <p:par>
                                <p:cTn id="10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0"/>
                            </p:stCondLst>
                            <p:childTnLst>
                              <p:par>
                                <p:cTn id="1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6000"/>
                            </p:stCondLst>
                            <p:childTnLst>
                              <p:par>
                                <p:cTn id="1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7000"/>
                            </p:stCondLst>
                            <p:childTnLst>
                              <p:par>
                                <p:cTn id="1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 animBg="1"/>
      <p:bldP spid="61" grpId="0" animBg="1"/>
      <p:bldP spid="62" grpId="0" animBg="1"/>
      <p:bldP spid="63" grpId="0" animBg="1"/>
      <p:bldP spid="4" grpId="0" animBg="1"/>
      <p:bldP spid="8" grpId="0"/>
      <p:bldP spid="9" grpId="0" animBg="1"/>
      <p:bldP spid="10" grpId="0" animBg="1"/>
      <p:bldP spid="11" grpId="0" animBg="1"/>
      <p:bldP spid="12" grpId="0" animBg="1"/>
      <p:bldP spid="14" grpId="0"/>
      <p:bldP spid="18" grpId="0"/>
      <p:bldP spid="20" grpId="0"/>
      <p:bldP spid="22" grpId="0"/>
      <p:bldP spid="24" grpId="0"/>
      <p:bldP spid="29" grpId="0"/>
      <p:bldP spid="31" grpId="0"/>
      <p:bldP spid="32" grpId="0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0FE0935-854E-C311-FAED-D7774FEA0BBF}"/>
              </a:ext>
            </a:extLst>
          </p:cNvPr>
          <p:cNvSpPr txBox="1"/>
          <p:nvPr/>
        </p:nvSpPr>
        <p:spPr>
          <a:xfrm>
            <a:off x="2266950" y="85725"/>
            <a:ext cx="2601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Emerging Patterns From 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63665F1-7435-C7ED-83EE-0AABDA4F0A9A}"/>
                  </a:ext>
                </a:extLst>
              </p:cNvPr>
              <p:cNvSpPr txBox="1"/>
              <p:nvPr/>
            </p:nvSpPr>
            <p:spPr>
              <a:xfrm>
                <a:off x="4629149" y="-6608"/>
                <a:ext cx="214312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z="2400" i="1">
                          <a:latin typeface="Cambria Math" panose="02040503050406030204" pitchFamily="18" charset="0"/>
                        </a:rPr>
                        <m:t>𝑚𝑥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sz="240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63665F1-7435-C7ED-83EE-0AABDA4F0A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9149" y="-6608"/>
                <a:ext cx="2143125" cy="461665"/>
              </a:xfrm>
              <a:prstGeom prst="rect">
                <a:avLst/>
              </a:prstGeom>
              <a:blipFill>
                <a:blip r:embed="rId3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2D437870-8A7B-383C-4301-617591E951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60" y="619125"/>
            <a:ext cx="6666989" cy="59912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9CEA77D-5CED-D2AB-A055-AE66B104F92D}"/>
                  </a:ext>
                </a:extLst>
              </p:cNvPr>
              <p:cNvSpPr txBox="1"/>
              <p:nvPr/>
            </p:nvSpPr>
            <p:spPr>
              <a:xfrm>
                <a:off x="238124" y="5777210"/>
                <a:ext cx="202882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2400" i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z="24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sz="2400" i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CA" sz="24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9CEA77D-5CED-D2AB-A055-AE66B104F9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124" y="5777210"/>
                <a:ext cx="2028826" cy="461665"/>
              </a:xfrm>
              <a:prstGeom prst="rect">
                <a:avLst/>
              </a:prstGeom>
              <a:blipFill>
                <a:blip r:embed="rId5"/>
                <a:stretch>
                  <a:fillRect b="-933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F8543AA-F490-C2FE-9289-AA0201C68632}"/>
                  </a:ext>
                </a:extLst>
              </p:cNvPr>
              <p:cNvSpPr txBox="1"/>
              <p:nvPr/>
            </p:nvSpPr>
            <p:spPr>
              <a:xfrm>
                <a:off x="0" y="882134"/>
                <a:ext cx="237172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2400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=−3</m:t>
                      </m:r>
                      <m:r>
                        <a:rPr lang="en-CA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sz="2400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CA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F8543AA-F490-C2FE-9289-AA0201C686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82134"/>
                <a:ext cx="2371726" cy="461665"/>
              </a:xfrm>
              <a:prstGeom prst="rect">
                <a:avLst/>
              </a:prstGeom>
              <a:blipFill>
                <a:blip r:embed="rId6"/>
                <a:stretch>
                  <a:fillRect b="-933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5811654-564F-8DC9-4324-33ADCDA0EFEF}"/>
                  </a:ext>
                </a:extLst>
              </p:cNvPr>
              <p:cNvSpPr txBox="1"/>
              <p:nvPr/>
            </p:nvSpPr>
            <p:spPr>
              <a:xfrm>
                <a:off x="7426250" y="167759"/>
                <a:ext cx="158115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=−3</m:t>
                      </m:r>
                      <m:r>
                        <a:rPr lang="en-CA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CA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5811654-564F-8DC9-4324-33ADCDA0EF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6250" y="167759"/>
                <a:ext cx="1581150" cy="369332"/>
              </a:xfrm>
              <a:prstGeom prst="rect">
                <a:avLst/>
              </a:prstGeom>
              <a:blipFill>
                <a:blip r:embed="rId7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8974E924-71CE-B3BB-193D-C5B1DF5C494A}"/>
              </a:ext>
            </a:extLst>
          </p:cNvPr>
          <p:cNvSpPr txBox="1"/>
          <p:nvPr/>
        </p:nvSpPr>
        <p:spPr>
          <a:xfrm>
            <a:off x="7426251" y="549533"/>
            <a:ext cx="4330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has a slope of -3 which is the same as the </a:t>
            </a:r>
          </a:p>
        </p:txBody>
      </p:sp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62D88F87-F669-ED1C-E438-27193EFFA1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0937178"/>
              </p:ext>
            </p:extLst>
          </p:nvPr>
        </p:nvGraphicFramePr>
        <p:xfrm>
          <a:off x="6035675" y="3360738"/>
          <a:ext cx="120650" cy="13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1231" imgH="133490" progId="Equation.DSMT4">
                  <p:embed/>
                </p:oleObj>
              </mc:Choice>
              <mc:Fallback>
                <p:oleObj name="Equation" r:id="rId8" imgW="121231" imgH="13349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035675" y="3360738"/>
                        <a:ext cx="120650" cy="133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25C142A-9385-2C6B-0BBE-FCEB6D8C898E}"/>
                  </a:ext>
                </a:extLst>
              </p:cNvPr>
              <p:cNvSpPr txBox="1"/>
              <p:nvPr/>
            </p:nvSpPr>
            <p:spPr>
              <a:xfrm>
                <a:off x="7426250" y="851416"/>
                <a:ext cx="61284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25C142A-9385-2C6B-0BBE-FCEB6D8C89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6250" y="851416"/>
                <a:ext cx="612849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CB3F0C98-98EB-F7BE-DF9E-B6EC2132D72E}"/>
              </a:ext>
            </a:extLst>
          </p:cNvPr>
          <p:cNvSpPr txBox="1"/>
          <p:nvPr/>
        </p:nvSpPr>
        <p:spPr>
          <a:xfrm>
            <a:off x="7896063" y="860851"/>
            <a:ext cx="2841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coefficient in the equation.</a:t>
            </a:r>
            <a:endParaRPr lang="en-CA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0057D2A-F393-CBF1-2CC4-73B30938492A}"/>
              </a:ext>
            </a:extLst>
          </p:cNvPr>
          <p:cNvSpPr txBox="1"/>
          <p:nvPr/>
        </p:nvSpPr>
        <p:spPr>
          <a:xfrm>
            <a:off x="7370711" y="1348040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C07799F-291D-6ABF-CCC4-871112D9C941}"/>
                  </a:ext>
                </a:extLst>
              </p:cNvPr>
              <p:cNvSpPr txBox="1"/>
              <p:nvPr/>
            </p:nvSpPr>
            <p:spPr>
              <a:xfrm>
                <a:off x="7884737" y="1336372"/>
                <a:ext cx="43815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b="1" i="1" smtClean="0"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CA" b="1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C07799F-291D-6ABF-CCC4-871112D9C9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737" y="1336372"/>
                <a:ext cx="438150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4BD0C221-883F-8C6F-60F1-087B7876F5D8}"/>
              </a:ext>
            </a:extLst>
          </p:cNvPr>
          <p:cNvSpPr txBox="1"/>
          <p:nvPr/>
        </p:nvSpPr>
        <p:spPr>
          <a:xfrm>
            <a:off x="8276524" y="1321877"/>
            <a:ext cx="2965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element in this equation is 4</a:t>
            </a:r>
            <a:endParaRPr lang="en-CA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5983D6C-94C2-32E3-8C9F-10DE4F4F3DC9}"/>
              </a:ext>
            </a:extLst>
          </p:cNvPr>
          <p:cNvSpPr txBox="1"/>
          <p:nvPr/>
        </p:nvSpPr>
        <p:spPr>
          <a:xfrm>
            <a:off x="7370711" y="1659358"/>
            <a:ext cx="2660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which happens to be the 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4C673C0-E804-83B0-1A7E-D4F523482B96}"/>
                  </a:ext>
                </a:extLst>
              </p:cNvPr>
              <p:cNvSpPr txBox="1"/>
              <p:nvPr/>
            </p:nvSpPr>
            <p:spPr>
              <a:xfrm>
                <a:off x="9793608" y="1659358"/>
                <a:ext cx="59087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b="1" i="1" smtClean="0"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CA" b="1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4C673C0-E804-83B0-1A7E-D4F523482B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3608" y="1659358"/>
                <a:ext cx="590874" cy="369332"/>
              </a:xfrm>
              <a:prstGeom prst="rect">
                <a:avLst/>
              </a:prstGeom>
              <a:blipFill>
                <a:blip r:embed="rId1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C5BF4446-96B9-FDBF-A25B-C9747FB24155}"/>
              </a:ext>
            </a:extLst>
          </p:cNvPr>
          <p:cNvSpPr txBox="1"/>
          <p:nvPr/>
        </p:nvSpPr>
        <p:spPr>
          <a:xfrm>
            <a:off x="10179873" y="1659358"/>
            <a:ext cx="7209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value</a:t>
            </a:r>
            <a:endParaRPr lang="en-CA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F3F75A1-37C1-6D05-2D0E-5C862DD3CA46}"/>
              </a:ext>
            </a:extLst>
          </p:cNvPr>
          <p:cNvSpPr txBox="1"/>
          <p:nvPr/>
        </p:nvSpPr>
        <p:spPr>
          <a:xfrm>
            <a:off x="7376662" y="2002527"/>
            <a:ext cx="40021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of the point at which the graph crosses</a:t>
            </a:r>
          </a:p>
          <a:p>
            <a:r>
              <a:rPr lang="en-US" dirty="0"/>
              <a:t>the y axis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3E92A35-414D-919B-B30A-A6AEEFFB0ADC}"/>
                  </a:ext>
                </a:extLst>
              </p:cNvPr>
              <p:cNvSpPr txBox="1"/>
              <p:nvPr/>
            </p:nvSpPr>
            <p:spPr>
              <a:xfrm>
                <a:off x="7089399" y="3806180"/>
                <a:ext cx="202882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CA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3E92A35-414D-919B-B30A-A6AEEFFB0A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9399" y="3806180"/>
                <a:ext cx="2028826" cy="369332"/>
              </a:xfrm>
              <a:prstGeom prst="rect">
                <a:avLst/>
              </a:prstGeom>
              <a:blipFill>
                <a:blip r:embed="rId13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>
            <a:extLst>
              <a:ext uri="{FF2B5EF4-FFF2-40B4-BE49-F238E27FC236}">
                <a16:creationId xmlns:a16="http://schemas.microsoft.com/office/drawing/2014/main" id="{8CB82DD3-56A7-D465-602F-CC54A1F549E6}"/>
              </a:ext>
            </a:extLst>
          </p:cNvPr>
          <p:cNvSpPr txBox="1"/>
          <p:nvPr/>
        </p:nvSpPr>
        <p:spPr>
          <a:xfrm>
            <a:off x="7578651" y="4292858"/>
            <a:ext cx="4251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has a slope of 1 which is the same as the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6D5955E-10F7-BAC1-9619-8CD6630D18F5}"/>
                  </a:ext>
                </a:extLst>
              </p:cNvPr>
              <p:cNvSpPr txBox="1"/>
              <p:nvPr/>
            </p:nvSpPr>
            <p:spPr>
              <a:xfrm>
                <a:off x="7578650" y="4594741"/>
                <a:ext cx="61284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6D5955E-10F7-BAC1-9619-8CD6630D18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8650" y="4594741"/>
                <a:ext cx="612849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>
            <a:extLst>
              <a:ext uri="{FF2B5EF4-FFF2-40B4-BE49-F238E27FC236}">
                <a16:creationId xmlns:a16="http://schemas.microsoft.com/office/drawing/2014/main" id="{DD33DF66-52BB-C670-B10D-35BBFCEDEAB4}"/>
              </a:ext>
            </a:extLst>
          </p:cNvPr>
          <p:cNvSpPr txBox="1"/>
          <p:nvPr/>
        </p:nvSpPr>
        <p:spPr>
          <a:xfrm>
            <a:off x="8048463" y="4604176"/>
            <a:ext cx="2841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coefficient in the equation.</a:t>
            </a:r>
            <a:endParaRPr lang="en-CA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0148C18-C03D-01F7-A97C-2CDAD72EE2B9}"/>
              </a:ext>
            </a:extLst>
          </p:cNvPr>
          <p:cNvSpPr txBox="1"/>
          <p:nvPr/>
        </p:nvSpPr>
        <p:spPr>
          <a:xfrm>
            <a:off x="7523111" y="5091365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4043CF5-007F-3970-F04A-021718006F5F}"/>
                  </a:ext>
                </a:extLst>
              </p:cNvPr>
              <p:cNvSpPr txBox="1"/>
              <p:nvPr/>
            </p:nvSpPr>
            <p:spPr>
              <a:xfrm>
                <a:off x="8037137" y="5079697"/>
                <a:ext cx="43815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b="1" i="1" smtClean="0"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CA" b="1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4043CF5-007F-3970-F04A-021718006F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7137" y="5079697"/>
                <a:ext cx="438150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656D6ACA-03CD-62BB-59E3-9011EBAA9D8F}"/>
              </a:ext>
            </a:extLst>
          </p:cNvPr>
          <p:cNvSpPr txBox="1"/>
          <p:nvPr/>
        </p:nvSpPr>
        <p:spPr>
          <a:xfrm>
            <a:off x="8428924" y="5065202"/>
            <a:ext cx="3043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element in this equation is -5</a:t>
            </a:r>
            <a:endParaRPr lang="en-CA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A372289-C105-3046-FEE1-84E40D49FB78}"/>
              </a:ext>
            </a:extLst>
          </p:cNvPr>
          <p:cNvSpPr txBox="1"/>
          <p:nvPr/>
        </p:nvSpPr>
        <p:spPr>
          <a:xfrm>
            <a:off x="7523111" y="5402683"/>
            <a:ext cx="2660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which happens to be the 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A353F66D-FC24-0D4A-411D-ACFE1EF13818}"/>
                  </a:ext>
                </a:extLst>
              </p:cNvPr>
              <p:cNvSpPr txBox="1"/>
              <p:nvPr/>
            </p:nvSpPr>
            <p:spPr>
              <a:xfrm>
                <a:off x="9946008" y="5402683"/>
                <a:ext cx="59087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b="1" i="1" smtClean="0"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CA" b="1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A353F66D-FC24-0D4A-411D-ACFE1EF138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6008" y="5402683"/>
                <a:ext cx="590874" cy="369332"/>
              </a:xfrm>
              <a:prstGeom prst="rect">
                <a:avLst/>
              </a:prstGeom>
              <a:blipFill>
                <a:blip r:embed="rId16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extBox 40">
            <a:extLst>
              <a:ext uri="{FF2B5EF4-FFF2-40B4-BE49-F238E27FC236}">
                <a16:creationId xmlns:a16="http://schemas.microsoft.com/office/drawing/2014/main" id="{3B4DF569-A077-62CA-AE10-EEDD839B039E}"/>
              </a:ext>
            </a:extLst>
          </p:cNvPr>
          <p:cNvSpPr txBox="1"/>
          <p:nvPr/>
        </p:nvSpPr>
        <p:spPr>
          <a:xfrm>
            <a:off x="10332273" y="5402683"/>
            <a:ext cx="7209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value</a:t>
            </a:r>
            <a:endParaRPr lang="en-CA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EF27958-3DFF-44B8-BC12-638CB8E2F6AE}"/>
              </a:ext>
            </a:extLst>
          </p:cNvPr>
          <p:cNvSpPr txBox="1"/>
          <p:nvPr/>
        </p:nvSpPr>
        <p:spPr>
          <a:xfrm>
            <a:off x="7529062" y="5745852"/>
            <a:ext cx="40021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of the point at which the graph crosses</a:t>
            </a:r>
          </a:p>
          <a:p>
            <a:r>
              <a:rPr lang="en-US" dirty="0"/>
              <a:t>the y axis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31503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</TotalTime>
  <Words>390</Words>
  <Application>Microsoft Office PowerPoint</Application>
  <PresentationFormat>Widescreen</PresentationFormat>
  <Paragraphs>103</Paragraphs>
  <Slides>5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Aptos</vt:lpstr>
      <vt:lpstr>Aptos Display</vt:lpstr>
      <vt:lpstr>Arial</vt:lpstr>
      <vt:lpstr>Cambria Math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Wright</dc:creator>
  <cp:lastModifiedBy>James Wright</cp:lastModifiedBy>
  <cp:revision>33</cp:revision>
  <dcterms:created xsi:type="dcterms:W3CDTF">2025-03-09T16:01:36Z</dcterms:created>
  <dcterms:modified xsi:type="dcterms:W3CDTF">2025-03-19T01:19:40Z</dcterms:modified>
</cp:coreProperties>
</file>