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257" r:id="rId3"/>
    <p:sldId id="259" r:id="rId4"/>
    <p:sldId id="261" r:id="rId5"/>
    <p:sldId id="263" r:id="rId6"/>
    <p:sldId id="265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6" r:id="rId18"/>
    <p:sldId id="276" r:id="rId19"/>
    <p:sldId id="281" r:id="rId20"/>
    <p:sldId id="280" r:id="rId21"/>
    <p:sldId id="277" r:id="rId22"/>
    <p:sldId id="279" r:id="rId23"/>
    <p:sldId id="278" r:id="rId24"/>
    <p:sldId id="282" r:id="rId25"/>
    <p:sldId id="283" r:id="rId26"/>
    <p:sldId id="262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095" autoAdjust="0"/>
  </p:normalViewPr>
  <p:slideViewPr>
    <p:cSldViewPr snapToGrid="0">
      <p:cViewPr>
        <p:scale>
          <a:sx n="110" d="100"/>
          <a:sy n="110" d="100"/>
        </p:scale>
        <p:origin x="-138" y="-1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FDE75-81E9-4964-B391-FA61F0C42BD0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FBE43-AD59-41FB-A3F1-193149312F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361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Today's video marks the beginning of unit 2 in our course which involves a great deal of graphing. We create a graphs on what's known as the Cartesian plane which is just a fancy phrase or name for a grid pattern using X and Y values. the X values deal with everything horizontal and the Y values deal with everything vertical. for those of you that are historically inclined the Cartesian plane was first introduced by a gentleman by the name of Rene Descartes and has very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many applications in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maths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Sciences navigation and even the Arts. </a:t>
            </a: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Cartesian plane is made up of two axes the x-axis and the y-axis the x-axis helps us measure or keep track of any horizontal movement and the y-axis keeps track and measures vertical movements. The origin refers to the point in the middle of the graph where the X and Y axes intersect  Let's move horizontally to the right eight units and then move up vertically 6 units. At this point no pun intended we'll place a little red dot which will refer to as a coordinate. These two values 8 and 6 help us measure the exact position of this coordinate. The values are always referred to in this order the x value or coordinate first followed by the y-coordinate separated by a comma. they are often enclosed in Brackets and are referred to as an ordered pair.</a:t>
            </a:r>
            <a:endParaRPr lang="en-US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FBE43-AD59-41FB-A3F1-193149312F4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59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C568E-876F-B2B0-148C-AB801A5E7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1FB28-3007-9C0F-2FD5-05A273C01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67797-C27F-0854-9507-5DF200D2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4E27D-1D55-6234-1AEE-908DCE940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A909A-34CE-F9D1-40D3-89C1A542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010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75CF2-639A-907D-3BDF-A3DA3375A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14A1B-41B3-EF78-FB65-D806E9148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B0D7B-101C-23B5-5199-0397105C4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01CA-FABE-F902-8C94-38502319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8C9CB-83AF-D461-D8B9-A3EE62B1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726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213E-2AD1-27FC-9B17-347E2364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D79E3-9FC0-CAD4-4E5B-2DCE4F843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1C630-8724-86AE-E1A2-1C808B87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48C49-0555-85CC-333A-121A908F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72F0-ABD0-AE34-4190-B5B34AF3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39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C5FE-8A56-AD64-98C1-032FC232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8A0E9-0015-EBA1-6204-305EE77E7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D2307-C276-6B4F-53F1-19C44E50D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ED2B0-8487-BE4D-16BB-CF26933F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F799C-8FFA-E684-F294-E4CA921B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B5681E-7083-2991-BF87-9B165517B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554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8C6C-75C2-9B1E-FD4A-71623BA1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0F4C2-9DE6-12B3-499A-B457CDE2D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968E8-A281-85FB-C919-DF8107AAA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91691-0E96-83E5-50CD-ECEC7A7AF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2A2901-4C4F-F215-4A21-B94DBBAB1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8ADA04-E1DF-77A2-AB4D-E9159CDD4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456F21-A126-8111-3F35-FBB4D683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F3DA9-1C5D-29E6-E79C-A13F21BC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29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CCBD3-42C1-7A6D-D0BD-9C390B602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C6B842-FD1F-FF03-59ED-E0941227E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37B745-4769-F02A-0118-D410E658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66862-682E-0F54-C1F2-716C8CD15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228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DA4F3F-E95E-DF35-5321-2F152235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B2908-8AB6-77E1-46E3-7F7C2BDA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1C9E2-1930-8314-2935-8609E45D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97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7A57-2E40-8D3D-BAD8-6612AEE6D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54850-1E66-76B0-AE51-2625ED0E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A1CEF-77BC-1B98-296B-44A7DC9DA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CF9C1-BAEE-DBAA-FEE5-60A577680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4EE7A-7F91-254C-B5BB-377BFB6D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DFCF8-03CE-0966-9009-E3D6C032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37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1667-4BA5-3630-419F-EB77361F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1BBEE7-E92E-1B4B-18FF-4F002E652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348F1-E27F-FDDD-61E2-773B2C07C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AE05F-4F4C-DB50-D113-FFC7DFBD5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135B9-BAF6-017B-C6F7-EA5E66BF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A7B1F-F337-A219-5974-544E50A7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050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9B3E0-135C-3714-9552-C9A6A43E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34240-477F-752A-6026-90D1649AE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8C0AC-C217-73D8-40EF-0D06D46C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CD57-8932-5216-927C-EF53063E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93458-D71B-C7CD-939B-3497D361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5D3DDF-3419-C220-EB38-BAA87AD21D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688FA-6D13-54F5-B806-C7E255174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277C8-6870-1EF8-4DC9-1C5A590D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193B9-3CEB-7B5F-4F32-599C0B5B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A9041-8801-F9C1-5F36-681265D5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9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7E2029-31C4-CDB4-049A-4A4FB9D3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DED04-864D-AE7D-D4CA-195BE200D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802D7-3063-292C-AB19-09412C0A32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CCAC5-010D-45C9-B109-D7313A31C9CF}" type="datetimeFigureOut">
              <a:rPr lang="en-CA" smtClean="0"/>
              <a:t>2025-03-09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95C17-BC18-6AD0-55F5-4A017AE7D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F7D97-D722-2AFF-D27B-4C5C2EE66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8D474D-9CD7-4B78-94A2-95A78ECFCE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52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y.com/academy/lesson/x-axis-definition-lesson-quiz.htm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7B6B16-4D27-9847-7F63-0AD38E2B2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64" y="2455397"/>
            <a:ext cx="6990082" cy="3662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DDB22-CC0D-3850-AFEC-472EDF63B482}"/>
              </a:ext>
            </a:extLst>
          </p:cNvPr>
          <p:cNvSpPr txBox="1"/>
          <p:nvPr/>
        </p:nvSpPr>
        <p:spPr>
          <a:xfrm>
            <a:off x="4007405" y="1031146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Cartesian plane is named after French mathematician and philosopher René Descartes (1596–1650). Descartes developed the coordinate system in the 17th century. 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2AD87-57E1-9714-6834-480CA2791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014" y="185057"/>
            <a:ext cx="1604614" cy="19636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72E31F-6EE5-1AD9-4140-AB497F7694B7}"/>
              </a:ext>
            </a:extLst>
          </p:cNvPr>
          <p:cNvSpPr/>
          <p:nvPr/>
        </p:nvSpPr>
        <p:spPr>
          <a:xfrm>
            <a:off x="1130640" y="0"/>
            <a:ext cx="65996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The Cartesian plane </a:t>
            </a:r>
            <a:endParaRPr lang="en-CA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14FC34-479E-3244-0389-37AFC6F48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381" y="2865256"/>
            <a:ext cx="676369" cy="819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0DB1E-188B-6780-DCCF-209F614A1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427" y="2865256"/>
            <a:ext cx="733527" cy="8383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64D1DE-F69C-F46C-4136-C040270ABA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005" y="4679766"/>
            <a:ext cx="1066949" cy="847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0DC775-4F6B-D654-8DFF-F78FA1B7B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3380" y="4647123"/>
            <a:ext cx="1038370" cy="8668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D121C-DC36-8EA3-D6FB-B71DCB329FF7}"/>
              </a:ext>
            </a:extLst>
          </p:cNvPr>
          <p:cNvSpPr txBox="1"/>
          <p:nvPr/>
        </p:nvSpPr>
        <p:spPr>
          <a:xfrm>
            <a:off x="7730332" y="3429000"/>
            <a:ext cx="413985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The Cartesian plane is divided into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four sections, called </a:t>
            </a:r>
            <a:r>
              <a:rPr lang="en-US" b="1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quadrants</a:t>
            </a:r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,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by </a:t>
            </a:r>
            <a:r>
              <a:rPr lang="en-US" b="0" i="0" u="none" strike="noStrike" dirty="0">
                <a:solidFill>
                  <a:srgbClr val="1797B1"/>
                </a:solidFill>
                <a:effectLst/>
                <a:latin typeface="Open Sans" panose="020B0606030504020204" pitchFamily="34" charset="0"/>
                <a:hlinkClick r:id="rId8"/>
              </a:rPr>
              <a:t>the x-axis and the y-axis</a:t>
            </a:r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The diagram here shows a Cartesian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plane with the quadrants labeled.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Notice that Roman numerals are </a:t>
            </a:r>
          </a:p>
          <a:p>
            <a:r>
              <a:rPr lang="en-US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used to identify the four quadrants.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4081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049B22-5C30-A7BC-5E77-2257B279E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52" y="0"/>
            <a:ext cx="6820980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5E0D083-2A5E-A1EA-E306-7C1D36F828A2}"/>
              </a:ext>
            </a:extLst>
          </p:cNvPr>
          <p:cNvCxnSpPr/>
          <p:nvPr/>
        </p:nvCxnSpPr>
        <p:spPr>
          <a:xfrm>
            <a:off x="3720785" y="3387904"/>
            <a:ext cx="1815101" cy="0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740410-72D3-EBE7-CEA0-CD62135C3677}"/>
              </a:ext>
            </a:extLst>
          </p:cNvPr>
          <p:cNvCxnSpPr>
            <a:cxnSpLocks/>
          </p:cNvCxnSpPr>
          <p:nvPr/>
        </p:nvCxnSpPr>
        <p:spPr>
          <a:xfrm flipV="1">
            <a:off x="5505064" y="2003461"/>
            <a:ext cx="0" cy="1384443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C231FD-0BA9-F016-CF71-5CBB1BFC2124}"/>
                  </a:ext>
                </a:extLst>
              </p:cNvPr>
              <p:cNvSpPr txBox="1"/>
              <p:nvPr/>
            </p:nvSpPr>
            <p:spPr>
              <a:xfrm>
                <a:off x="7381872" y="2003461"/>
                <a:ext cx="27049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C231FD-0BA9-F016-CF71-5CBB1BFC2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872" y="2003461"/>
                <a:ext cx="270492" cy="369332"/>
              </a:xfrm>
              <a:prstGeom prst="rect">
                <a:avLst/>
              </a:prstGeom>
              <a:blipFill>
                <a:blip r:embed="rId4"/>
                <a:stretch>
                  <a:fillRect r="-113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8E66896-920A-38F8-3C28-C45137C29C13}"/>
              </a:ext>
            </a:extLst>
          </p:cNvPr>
          <p:cNvSpPr txBox="1"/>
          <p:nvPr/>
        </p:nvSpPr>
        <p:spPr>
          <a:xfrm>
            <a:off x="7748912" y="20034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DD6698-611B-04D4-E3FC-92C59C7F9293}"/>
              </a:ext>
            </a:extLst>
          </p:cNvPr>
          <p:cNvSpPr txBox="1"/>
          <p:nvPr/>
        </p:nvSpPr>
        <p:spPr>
          <a:xfrm>
            <a:off x="7568795" y="2003461"/>
            <a:ext cx="250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,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EFCD78-D5D6-4CBC-38F8-AA24D9FF96B0}"/>
              </a:ext>
            </a:extLst>
          </p:cNvPr>
          <p:cNvSpPr txBox="1"/>
          <p:nvPr/>
        </p:nvSpPr>
        <p:spPr>
          <a:xfrm>
            <a:off x="7224039" y="2003461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122EB7-1378-6B20-7A2E-150D72ADBAB4}"/>
              </a:ext>
            </a:extLst>
          </p:cNvPr>
          <p:cNvSpPr txBox="1"/>
          <p:nvPr/>
        </p:nvSpPr>
        <p:spPr>
          <a:xfrm>
            <a:off x="7931014" y="2003461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)</a:t>
            </a:r>
            <a:endParaRPr lang="en-CA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86B3415-1F11-BDF2-288C-89EEDB471D85}"/>
              </a:ext>
            </a:extLst>
          </p:cNvPr>
          <p:cNvSpPr/>
          <p:nvPr/>
        </p:nvSpPr>
        <p:spPr>
          <a:xfrm>
            <a:off x="5484515" y="2003460"/>
            <a:ext cx="51371" cy="616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1718E47-CE7C-EFF6-186E-369C9D03E3D5}"/>
              </a:ext>
            </a:extLst>
          </p:cNvPr>
          <p:cNvCxnSpPr>
            <a:stCxn id="15" idx="1"/>
          </p:cNvCxnSpPr>
          <p:nvPr/>
        </p:nvCxnSpPr>
        <p:spPr>
          <a:xfrm flipH="1" flipV="1">
            <a:off x="5628354" y="2034282"/>
            <a:ext cx="1595685" cy="153845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7A290A3-10B2-1DDE-0883-7BC98910D2D0}"/>
              </a:ext>
            </a:extLst>
          </p:cNvPr>
          <p:cNvSpPr txBox="1"/>
          <p:nvPr/>
        </p:nvSpPr>
        <p:spPr>
          <a:xfrm>
            <a:off x="7098701" y="1434053"/>
            <a:ext cx="130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Coordinate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692AC7-84E5-6E61-E4F5-DD900512CD1E}"/>
              </a:ext>
            </a:extLst>
          </p:cNvPr>
          <p:cNvSpPr txBox="1"/>
          <p:nvPr/>
        </p:nvSpPr>
        <p:spPr>
          <a:xfrm>
            <a:off x="6666043" y="2630184"/>
            <a:ext cx="1661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 value</a:t>
            </a:r>
          </a:p>
          <a:p>
            <a:r>
              <a:rPr lang="en-US" dirty="0"/>
              <a:t>or x coordinate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09D76A-DB15-A1BE-45B7-798193AA4109}"/>
              </a:ext>
            </a:extLst>
          </p:cNvPr>
          <p:cNvSpPr txBox="1"/>
          <p:nvPr/>
        </p:nvSpPr>
        <p:spPr>
          <a:xfrm>
            <a:off x="8554959" y="2630183"/>
            <a:ext cx="1662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 value</a:t>
            </a:r>
          </a:p>
          <a:p>
            <a:r>
              <a:rPr lang="en-US" dirty="0"/>
              <a:t>or y coordinate</a:t>
            </a:r>
            <a:endParaRPr lang="en-CA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1BDC05-DD45-330F-DE2C-C7CF2F711B6A}"/>
              </a:ext>
            </a:extLst>
          </p:cNvPr>
          <p:cNvCxnSpPr>
            <a:cxnSpLocks/>
          </p:cNvCxnSpPr>
          <p:nvPr/>
        </p:nvCxnSpPr>
        <p:spPr>
          <a:xfrm flipV="1">
            <a:off x="6861252" y="2283134"/>
            <a:ext cx="647084" cy="39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2785626-7111-F116-14CC-08E255108BCB}"/>
              </a:ext>
            </a:extLst>
          </p:cNvPr>
          <p:cNvCxnSpPr>
            <a:cxnSpLocks/>
          </p:cNvCxnSpPr>
          <p:nvPr/>
        </p:nvCxnSpPr>
        <p:spPr>
          <a:xfrm flipH="1" flipV="1">
            <a:off x="7927769" y="2303682"/>
            <a:ext cx="709240" cy="4161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0FA5047-50D2-E373-61E2-321367F99D40}"/>
              </a:ext>
            </a:extLst>
          </p:cNvPr>
          <p:cNvSpPr txBox="1"/>
          <p:nvPr/>
        </p:nvSpPr>
        <p:spPr>
          <a:xfrm>
            <a:off x="6861252" y="4393580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origin</a:t>
            </a:r>
            <a:endParaRPr lang="en-CA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95C5FC-F127-B0C0-20BF-F29DE3108912}"/>
              </a:ext>
            </a:extLst>
          </p:cNvPr>
          <p:cNvCxnSpPr/>
          <p:nvPr/>
        </p:nvCxnSpPr>
        <p:spPr>
          <a:xfrm flipH="1" flipV="1">
            <a:off x="3720785" y="3387904"/>
            <a:ext cx="3226425" cy="10056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A553FD5-6EA1-7367-B42A-B5D882CE889A}"/>
              </a:ext>
            </a:extLst>
          </p:cNvPr>
          <p:cNvCxnSpPr>
            <a:cxnSpLocks/>
          </p:cNvCxnSpPr>
          <p:nvPr/>
        </p:nvCxnSpPr>
        <p:spPr>
          <a:xfrm>
            <a:off x="1058238" y="3387904"/>
            <a:ext cx="55209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CFB8BB-B943-19B5-56A9-E3152D8741B9}"/>
              </a:ext>
            </a:extLst>
          </p:cNvPr>
          <p:cNvCxnSpPr>
            <a:cxnSpLocks/>
          </p:cNvCxnSpPr>
          <p:nvPr/>
        </p:nvCxnSpPr>
        <p:spPr>
          <a:xfrm>
            <a:off x="3720785" y="688369"/>
            <a:ext cx="0" cy="53836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601610B-AA17-F415-EBFB-0729A36F8FB8}"/>
              </a:ext>
            </a:extLst>
          </p:cNvPr>
          <p:cNvSpPr txBox="1"/>
          <p:nvPr/>
        </p:nvSpPr>
        <p:spPr>
          <a:xfrm>
            <a:off x="1452676" y="2895867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x axis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F72992-EC68-3322-9A7B-4355E93C811B}"/>
              </a:ext>
            </a:extLst>
          </p:cNvPr>
          <p:cNvSpPr txBox="1"/>
          <p:nvPr/>
        </p:nvSpPr>
        <p:spPr>
          <a:xfrm>
            <a:off x="2664042" y="5140449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y axis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A9B2F-D784-FF25-E4ED-8E42356BED39}"/>
              </a:ext>
            </a:extLst>
          </p:cNvPr>
          <p:cNvSpPr txBox="1"/>
          <p:nvPr/>
        </p:nvSpPr>
        <p:spPr>
          <a:xfrm>
            <a:off x="9502366" y="2003460"/>
            <a:ext cx="143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Ordered Pair</a:t>
            </a:r>
            <a:endParaRPr lang="en-CA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B24D3C9-BCC6-C8B3-DFE4-1D3C3F88A416}"/>
              </a:ext>
            </a:extLst>
          </p:cNvPr>
          <p:cNvSpPr/>
          <p:nvPr/>
        </p:nvSpPr>
        <p:spPr>
          <a:xfrm>
            <a:off x="7224039" y="2003460"/>
            <a:ext cx="958967" cy="41616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314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 animBg="1"/>
      <p:bldP spid="20" grpId="0"/>
      <p:bldP spid="20" grpId="1"/>
      <p:bldP spid="21" grpId="0"/>
      <p:bldP spid="21" grpId="1"/>
      <p:bldP spid="22" grpId="0"/>
      <p:bldP spid="22" grpId="1"/>
      <p:bldP spid="32" grpId="0"/>
      <p:bldP spid="32" grpId="1"/>
      <p:bldP spid="41" grpId="0"/>
      <p:bldP spid="42" grpId="0"/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21997-0E50-01BE-7195-CCDDD6793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9" y="234711"/>
            <a:ext cx="9980427" cy="522991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DF20F55-F859-DA87-C03F-339E48FC9400}"/>
              </a:ext>
            </a:extLst>
          </p:cNvPr>
          <p:cNvSpPr/>
          <p:nvPr/>
        </p:nvSpPr>
        <p:spPr>
          <a:xfrm>
            <a:off x="5548993" y="2806127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A4714F0-D2C9-509C-F672-97100E6DEC05}"/>
              </a:ext>
            </a:extLst>
          </p:cNvPr>
          <p:cNvSpPr/>
          <p:nvPr/>
        </p:nvSpPr>
        <p:spPr>
          <a:xfrm>
            <a:off x="6716486" y="3789576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B1E04E-F003-1366-E31A-0FCE7DCAA170}"/>
              </a:ext>
            </a:extLst>
          </p:cNvPr>
          <p:cNvSpPr/>
          <p:nvPr/>
        </p:nvSpPr>
        <p:spPr>
          <a:xfrm>
            <a:off x="1405325" y="502210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CF86EF-57B8-DF6C-E37E-A6D0FE37C748}"/>
              </a:ext>
            </a:extLst>
          </p:cNvPr>
          <p:cNvSpPr/>
          <p:nvPr/>
        </p:nvSpPr>
        <p:spPr>
          <a:xfrm>
            <a:off x="4936997" y="4444990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C4DB4B-F3A9-C7FF-36BE-50C9D8818A88}"/>
              </a:ext>
            </a:extLst>
          </p:cNvPr>
          <p:cNvSpPr/>
          <p:nvPr/>
        </p:nvSpPr>
        <p:spPr>
          <a:xfrm>
            <a:off x="1405325" y="4127093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2E735AA-A3D8-3744-9C35-0467C6CAC2C4}"/>
              </a:ext>
            </a:extLst>
          </p:cNvPr>
          <p:cNvSpPr/>
          <p:nvPr/>
        </p:nvSpPr>
        <p:spPr>
          <a:xfrm>
            <a:off x="7896906" y="1505965"/>
            <a:ext cx="87086" cy="8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E3D4875-515D-0D32-9E26-7359329DEBCB}"/>
              </a:ext>
            </a:extLst>
          </p:cNvPr>
          <p:cNvCxnSpPr>
            <a:cxnSpLocks/>
          </p:cNvCxnSpPr>
          <p:nvPr/>
        </p:nvCxnSpPr>
        <p:spPr>
          <a:xfrm flipV="1">
            <a:off x="4998244" y="2856649"/>
            <a:ext cx="563502" cy="8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7AEC70-91A0-D3B5-0ECE-11EEB01E382F}"/>
              </a:ext>
            </a:extLst>
          </p:cNvPr>
          <p:cNvCxnSpPr>
            <a:cxnSpLocks/>
          </p:cNvCxnSpPr>
          <p:nvPr/>
        </p:nvCxnSpPr>
        <p:spPr>
          <a:xfrm>
            <a:off x="4980540" y="2870935"/>
            <a:ext cx="295990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73D098-E060-1342-2C77-AE41BC1CC572}"/>
              </a:ext>
            </a:extLst>
          </p:cNvPr>
          <p:cNvCxnSpPr>
            <a:cxnSpLocks/>
          </p:cNvCxnSpPr>
          <p:nvPr/>
        </p:nvCxnSpPr>
        <p:spPr>
          <a:xfrm flipV="1">
            <a:off x="7933854" y="1592196"/>
            <a:ext cx="0" cy="12574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931955-CCBF-FB85-C8D3-A9D599C7D1F0}"/>
              </a:ext>
            </a:extLst>
          </p:cNvPr>
          <p:cNvCxnSpPr>
            <a:cxnSpLocks/>
          </p:cNvCxnSpPr>
          <p:nvPr/>
        </p:nvCxnSpPr>
        <p:spPr>
          <a:xfrm>
            <a:off x="4980540" y="2873365"/>
            <a:ext cx="177948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FCCD4E-6120-28CA-DFC2-1D400D742BF2}"/>
              </a:ext>
            </a:extLst>
          </p:cNvPr>
          <p:cNvCxnSpPr>
            <a:cxnSpLocks/>
          </p:cNvCxnSpPr>
          <p:nvPr/>
        </p:nvCxnSpPr>
        <p:spPr>
          <a:xfrm>
            <a:off x="6760029" y="2856649"/>
            <a:ext cx="0" cy="9329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9E8143-7B00-B560-52D8-F830F71062BB}"/>
              </a:ext>
            </a:extLst>
          </p:cNvPr>
          <p:cNvCxnSpPr>
            <a:cxnSpLocks/>
          </p:cNvCxnSpPr>
          <p:nvPr/>
        </p:nvCxnSpPr>
        <p:spPr>
          <a:xfrm flipH="1">
            <a:off x="4983434" y="2850266"/>
            <a:ext cx="8149" cy="1594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2565197-0644-F071-07F1-4AEADDFC919A}"/>
              </a:ext>
            </a:extLst>
          </p:cNvPr>
          <p:cNvCxnSpPr>
            <a:cxnSpLocks/>
          </p:cNvCxnSpPr>
          <p:nvPr/>
        </p:nvCxnSpPr>
        <p:spPr>
          <a:xfrm flipH="1">
            <a:off x="1448868" y="2853220"/>
            <a:ext cx="354937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1EEABC-A2CD-9515-E9E0-571EF94140EE}"/>
              </a:ext>
            </a:extLst>
          </p:cNvPr>
          <p:cNvCxnSpPr>
            <a:cxnSpLocks/>
          </p:cNvCxnSpPr>
          <p:nvPr/>
        </p:nvCxnSpPr>
        <p:spPr>
          <a:xfrm flipH="1">
            <a:off x="1438132" y="2852099"/>
            <a:ext cx="354937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EF5024A-953B-60FB-11DD-48BBA9A3FF93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1438132" y="502210"/>
            <a:ext cx="10736" cy="23404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3488BA9-C593-924A-76E3-C9974B186F8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1438132" y="2842690"/>
            <a:ext cx="10736" cy="12844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82E33FD-A917-BEEE-FF25-23263CE39F49}"/>
              </a:ext>
            </a:extLst>
          </p:cNvPr>
          <p:cNvSpPr txBox="1"/>
          <p:nvPr/>
        </p:nvSpPr>
        <p:spPr>
          <a:xfrm>
            <a:off x="5548993" y="24803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en-CA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D65B5C-7C53-93D5-518E-A9571B6B577F}"/>
              </a:ext>
            </a:extLst>
          </p:cNvPr>
          <p:cNvSpPr txBox="1"/>
          <p:nvPr/>
        </p:nvSpPr>
        <p:spPr>
          <a:xfrm>
            <a:off x="8020940" y="122286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  <a:endParaRPr lang="en-CA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09ADE7E-A532-7387-2023-9EE76506E33B}"/>
              </a:ext>
            </a:extLst>
          </p:cNvPr>
          <p:cNvSpPr txBox="1"/>
          <p:nvPr/>
        </p:nvSpPr>
        <p:spPr>
          <a:xfrm>
            <a:off x="6799116" y="371473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endParaRPr lang="en-CA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7767F6-65E8-B5F9-C28B-A2F5CC3AB8D7}"/>
              </a:ext>
            </a:extLst>
          </p:cNvPr>
          <p:cNvSpPr txBox="1"/>
          <p:nvPr/>
        </p:nvSpPr>
        <p:spPr>
          <a:xfrm>
            <a:off x="5070520" y="4347409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  <a:endParaRPr lang="en-CA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F4BF33-74FA-AA13-1BE3-A84E1BD48BA6}"/>
              </a:ext>
            </a:extLst>
          </p:cNvPr>
          <p:cNvSpPr txBox="1"/>
          <p:nvPr/>
        </p:nvSpPr>
        <p:spPr>
          <a:xfrm>
            <a:off x="1438132" y="419832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endParaRPr lang="en-C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5B9330-A04B-80B3-CF57-373F5680DAAE}"/>
              </a:ext>
            </a:extLst>
          </p:cNvPr>
          <p:cNvSpPr txBox="1"/>
          <p:nvPr/>
        </p:nvSpPr>
        <p:spPr>
          <a:xfrm>
            <a:off x="1547713" y="50221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endParaRPr lang="en-CA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7908EF-90D7-0AE2-6631-965FF94A094A}"/>
              </a:ext>
            </a:extLst>
          </p:cNvPr>
          <p:cNvSpPr txBox="1"/>
          <p:nvPr/>
        </p:nvSpPr>
        <p:spPr>
          <a:xfrm>
            <a:off x="5173041" y="257219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EC0966-BC19-490B-FC45-64A873E12851}"/>
              </a:ext>
            </a:extLst>
          </p:cNvPr>
          <p:cNvSpPr txBox="1"/>
          <p:nvPr/>
        </p:nvSpPr>
        <p:spPr>
          <a:xfrm>
            <a:off x="5756804" y="247335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(1, 0)</a:t>
            </a:r>
            <a:endParaRPr lang="en-CA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BFBD20-4A36-9918-05C8-E05D3CB808CB}"/>
              </a:ext>
            </a:extLst>
          </p:cNvPr>
          <p:cNvSpPr txBox="1"/>
          <p:nvPr/>
        </p:nvSpPr>
        <p:spPr>
          <a:xfrm>
            <a:off x="8212277" y="1208705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(5, 4)</a:t>
            </a:r>
            <a:endParaRPr lang="en-CA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051E3E-7E9A-2DF5-46D2-DDC4A9DE4759}"/>
              </a:ext>
            </a:extLst>
          </p:cNvPr>
          <p:cNvSpPr txBox="1"/>
          <p:nvPr/>
        </p:nvSpPr>
        <p:spPr>
          <a:xfrm>
            <a:off x="6950992" y="256905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en-CA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6C4A5A-E9F8-C784-0ADA-ED7885C25E1D}"/>
              </a:ext>
            </a:extLst>
          </p:cNvPr>
          <p:cNvSpPr txBox="1"/>
          <p:nvPr/>
        </p:nvSpPr>
        <p:spPr>
          <a:xfrm>
            <a:off x="7915123" y="188318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B73276C-65A4-E976-279C-3950600BFCC5}"/>
              </a:ext>
            </a:extLst>
          </p:cNvPr>
          <p:cNvSpPr txBox="1"/>
          <p:nvPr/>
        </p:nvSpPr>
        <p:spPr>
          <a:xfrm>
            <a:off x="6141942" y="280612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72DCF6-A08B-E46B-9F61-B0066C3778D1}"/>
              </a:ext>
            </a:extLst>
          </p:cNvPr>
          <p:cNvSpPr txBox="1"/>
          <p:nvPr/>
        </p:nvSpPr>
        <p:spPr>
          <a:xfrm>
            <a:off x="6708375" y="330100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BCC3F1D-7E94-AD9C-E34C-9146709C62CB}"/>
              </a:ext>
            </a:extLst>
          </p:cNvPr>
          <p:cNvSpPr txBox="1"/>
          <p:nvPr/>
        </p:nvSpPr>
        <p:spPr>
          <a:xfrm>
            <a:off x="4931528" y="383311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en-CA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708AF4-AE14-247D-4A82-172849634126}"/>
              </a:ext>
            </a:extLst>
          </p:cNvPr>
          <p:cNvSpPr txBox="1"/>
          <p:nvPr/>
        </p:nvSpPr>
        <p:spPr>
          <a:xfrm>
            <a:off x="2111303" y="281152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CA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AA4D6C-D741-2E21-0BC7-D824912774E3}"/>
              </a:ext>
            </a:extLst>
          </p:cNvPr>
          <p:cNvSpPr txBox="1"/>
          <p:nvPr/>
        </p:nvSpPr>
        <p:spPr>
          <a:xfrm>
            <a:off x="1414833" y="35691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0E4766A-125D-6AEC-A838-9F174D33EFD4}"/>
              </a:ext>
            </a:extLst>
          </p:cNvPr>
          <p:cNvSpPr txBox="1"/>
          <p:nvPr/>
        </p:nvSpPr>
        <p:spPr>
          <a:xfrm>
            <a:off x="2108597" y="252982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en-CA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D79594-E8FD-ED49-1C61-4DDEB5357422}"/>
              </a:ext>
            </a:extLst>
          </p:cNvPr>
          <p:cNvSpPr txBox="1"/>
          <p:nvPr/>
        </p:nvSpPr>
        <p:spPr>
          <a:xfrm>
            <a:off x="1492411" y="122286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CA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E0B3BB-BF11-3F1A-D270-DAA19D0C8AAD}"/>
              </a:ext>
            </a:extLst>
          </p:cNvPr>
          <p:cNvSpPr txBox="1"/>
          <p:nvPr/>
        </p:nvSpPr>
        <p:spPr>
          <a:xfrm>
            <a:off x="7016473" y="370775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(3, -3)</a:t>
            </a:r>
            <a:endParaRPr lang="en-CA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9EAC960-20F7-69D8-D6AE-7555B264EF12}"/>
              </a:ext>
            </a:extLst>
          </p:cNvPr>
          <p:cNvSpPr txBox="1"/>
          <p:nvPr/>
        </p:nvSpPr>
        <p:spPr>
          <a:xfrm>
            <a:off x="5283265" y="432365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 -5)</a:t>
            </a:r>
            <a:endParaRPr lang="en-CA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B5665D-B32D-5737-C193-26AF86D99624}"/>
              </a:ext>
            </a:extLst>
          </p:cNvPr>
          <p:cNvSpPr txBox="1"/>
          <p:nvPr/>
        </p:nvSpPr>
        <p:spPr>
          <a:xfrm>
            <a:off x="1690855" y="4190428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(-6, -4)</a:t>
            </a:r>
            <a:endParaRPr lang="en-CA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49334B5-A16A-BDCF-3425-528ECD0EE0C4}"/>
              </a:ext>
            </a:extLst>
          </p:cNvPr>
          <p:cNvSpPr txBox="1"/>
          <p:nvPr/>
        </p:nvSpPr>
        <p:spPr>
          <a:xfrm>
            <a:off x="1758520" y="509932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(-6, 7)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436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46" grpId="0"/>
      <p:bldP spid="47" grpId="0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474A46B-3F9A-35F2-EDF4-0784AF1E9C40}"/>
              </a:ext>
            </a:extLst>
          </p:cNvPr>
          <p:cNvCxnSpPr>
            <a:cxnSpLocks/>
          </p:cNvCxnSpPr>
          <p:nvPr/>
        </p:nvCxnSpPr>
        <p:spPr>
          <a:xfrm>
            <a:off x="1648047" y="5482413"/>
            <a:ext cx="5560827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3E5A1B-B0B9-332F-9272-7C47773D73B7}"/>
              </a:ext>
            </a:extLst>
          </p:cNvPr>
          <p:cNvCxnSpPr>
            <a:cxnSpLocks/>
          </p:cNvCxnSpPr>
          <p:nvPr/>
        </p:nvCxnSpPr>
        <p:spPr>
          <a:xfrm flipV="1">
            <a:off x="7208874" y="3293975"/>
            <a:ext cx="0" cy="2188438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8A2C2E3-B5EF-C71F-A3A0-428EAF907469}"/>
              </a:ext>
            </a:extLst>
          </p:cNvPr>
          <p:cNvCxnSpPr/>
          <p:nvPr/>
        </p:nvCxnSpPr>
        <p:spPr>
          <a:xfrm>
            <a:off x="0" y="5593169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E0A88-1B91-BE0C-4EDC-9FD5BD4F4619}"/>
              </a:ext>
            </a:extLst>
          </p:cNvPr>
          <p:cNvCxnSpPr>
            <a:cxnSpLocks/>
          </p:cNvCxnSpPr>
          <p:nvPr/>
        </p:nvCxnSpPr>
        <p:spPr>
          <a:xfrm flipV="1">
            <a:off x="0" y="1771650"/>
            <a:ext cx="11077575" cy="43243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C4C2670-FAFA-8CE7-D3FA-94580AAFEC4F}"/>
              </a:ext>
            </a:extLst>
          </p:cNvPr>
          <p:cNvSpPr txBox="1"/>
          <p:nvPr/>
        </p:nvSpPr>
        <p:spPr>
          <a:xfrm>
            <a:off x="3810000" y="5482413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run</a:t>
            </a:r>
            <a:endParaRPr lang="en-CA" sz="3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497E360-B4F6-3458-AF09-C755EAD9426D}"/>
              </a:ext>
            </a:extLst>
          </p:cNvPr>
          <p:cNvSpPr txBox="1"/>
          <p:nvPr/>
        </p:nvSpPr>
        <p:spPr>
          <a:xfrm>
            <a:off x="7208874" y="4095806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rise</a:t>
            </a:r>
            <a:endParaRPr lang="en-CA" sz="3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97734B-0DFD-019F-9C7F-B72CE01BF280}"/>
              </a:ext>
            </a:extLst>
          </p:cNvPr>
          <p:cNvSpPr txBox="1"/>
          <p:nvPr/>
        </p:nvSpPr>
        <p:spPr>
          <a:xfrm rot="20345621">
            <a:off x="3753010" y="3817909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slope</a:t>
            </a:r>
            <a:endParaRPr lang="en-CA" sz="3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7859358-4AA9-15DB-4CC9-D7866E0254C3}"/>
              </a:ext>
            </a:extLst>
          </p:cNvPr>
          <p:cNvSpPr/>
          <p:nvPr/>
        </p:nvSpPr>
        <p:spPr>
          <a:xfrm>
            <a:off x="2017603" y="1607444"/>
            <a:ext cx="800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865764-7FCD-CFEE-977B-9BC9A489FA4A}"/>
              </a:ext>
            </a:extLst>
          </p:cNvPr>
          <p:cNvSpPr/>
          <p:nvPr/>
        </p:nvSpPr>
        <p:spPr>
          <a:xfrm>
            <a:off x="3958254" y="1925954"/>
            <a:ext cx="1242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run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BE6081-6CEF-B344-74D9-380630B70080}"/>
              </a:ext>
            </a:extLst>
          </p:cNvPr>
          <p:cNvSpPr/>
          <p:nvPr/>
        </p:nvSpPr>
        <p:spPr>
          <a:xfrm>
            <a:off x="3897330" y="1218357"/>
            <a:ext cx="1367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rise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55B319-5821-0FB5-7387-A9F8009B4CF5}"/>
              </a:ext>
            </a:extLst>
          </p:cNvPr>
          <p:cNvSpPr/>
          <p:nvPr/>
        </p:nvSpPr>
        <p:spPr>
          <a:xfrm>
            <a:off x="3097554" y="1663276"/>
            <a:ext cx="554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4CFDD03-6ADB-8F37-5C33-08F82D118945}"/>
              </a:ext>
            </a:extLst>
          </p:cNvPr>
          <p:cNvCxnSpPr>
            <a:cxnSpLocks/>
          </p:cNvCxnSpPr>
          <p:nvPr/>
        </p:nvCxnSpPr>
        <p:spPr>
          <a:xfrm>
            <a:off x="3887689" y="2069109"/>
            <a:ext cx="1400175" cy="0"/>
          </a:xfrm>
          <a:prstGeom prst="line">
            <a:avLst/>
          </a:prstGeom>
          <a:ln w="698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04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CBD8376-4A7F-57F6-9515-5031A370F56A}"/>
              </a:ext>
            </a:extLst>
          </p:cNvPr>
          <p:cNvCxnSpPr/>
          <p:nvPr/>
        </p:nvCxnSpPr>
        <p:spPr>
          <a:xfrm>
            <a:off x="971550" y="5819775"/>
            <a:ext cx="874395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2BCA6B1-4F2A-5356-3DA3-A3B75D47825D}"/>
              </a:ext>
            </a:extLst>
          </p:cNvPr>
          <p:cNvCxnSpPr>
            <a:cxnSpLocks/>
          </p:cNvCxnSpPr>
          <p:nvPr/>
        </p:nvCxnSpPr>
        <p:spPr>
          <a:xfrm flipV="1">
            <a:off x="9744075" y="3838575"/>
            <a:ext cx="0" cy="19812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B4D895-B2EB-7AE6-28ED-DE4B3830BA31}"/>
              </a:ext>
            </a:extLst>
          </p:cNvPr>
          <p:cNvCxnSpPr>
            <a:cxnSpLocks/>
          </p:cNvCxnSpPr>
          <p:nvPr/>
        </p:nvCxnSpPr>
        <p:spPr>
          <a:xfrm flipV="1">
            <a:off x="-142875" y="3352800"/>
            <a:ext cx="12011025" cy="2705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F69CF4-A895-CBBC-2565-AF103B8B8E74}"/>
              </a:ext>
            </a:extLst>
          </p:cNvPr>
          <p:cNvSpPr txBox="1"/>
          <p:nvPr/>
        </p:nvSpPr>
        <p:spPr>
          <a:xfrm>
            <a:off x="4954636" y="5765512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run</a:t>
            </a:r>
            <a:endParaRPr lang="en-CA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A4BB7B-6D1D-EB74-F9B7-5DE0D5C424D2}"/>
              </a:ext>
            </a:extLst>
          </p:cNvPr>
          <p:cNvSpPr txBox="1"/>
          <p:nvPr/>
        </p:nvSpPr>
        <p:spPr>
          <a:xfrm>
            <a:off x="9703755" y="4427585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rise</a:t>
            </a:r>
            <a:endParaRPr lang="en-CA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5A2E64-0111-C69D-5E7A-3D2F1F7E7B97}"/>
              </a:ext>
            </a:extLst>
          </p:cNvPr>
          <p:cNvSpPr txBox="1"/>
          <p:nvPr/>
        </p:nvSpPr>
        <p:spPr>
          <a:xfrm rot="20795295">
            <a:off x="4632519" y="4266769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slope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76246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AC10E-3705-67D8-4BAA-15173F427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066ADA2-FA7E-AD7A-7E29-70C9F375CA1C}"/>
              </a:ext>
            </a:extLst>
          </p:cNvPr>
          <p:cNvCxnSpPr>
            <a:cxnSpLocks/>
          </p:cNvCxnSpPr>
          <p:nvPr/>
        </p:nvCxnSpPr>
        <p:spPr>
          <a:xfrm>
            <a:off x="7248525" y="5819775"/>
            <a:ext cx="2466975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E286413-BB5F-00ED-1348-85DE94CE2CC7}"/>
              </a:ext>
            </a:extLst>
          </p:cNvPr>
          <p:cNvCxnSpPr>
            <a:cxnSpLocks/>
          </p:cNvCxnSpPr>
          <p:nvPr/>
        </p:nvCxnSpPr>
        <p:spPr>
          <a:xfrm flipV="1">
            <a:off x="9744075" y="3838575"/>
            <a:ext cx="0" cy="19812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D33CEE-0EEE-FB25-E07C-30DDC135E130}"/>
              </a:ext>
            </a:extLst>
          </p:cNvPr>
          <p:cNvCxnSpPr>
            <a:cxnSpLocks/>
          </p:cNvCxnSpPr>
          <p:nvPr/>
        </p:nvCxnSpPr>
        <p:spPr>
          <a:xfrm flipV="1">
            <a:off x="-142875" y="3238500"/>
            <a:ext cx="12620625" cy="281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7A2B2B-F720-A667-75D2-07400D85815A}"/>
              </a:ext>
            </a:extLst>
          </p:cNvPr>
          <p:cNvCxnSpPr>
            <a:cxnSpLocks/>
          </p:cNvCxnSpPr>
          <p:nvPr/>
        </p:nvCxnSpPr>
        <p:spPr>
          <a:xfrm flipV="1">
            <a:off x="5543550" y="1581150"/>
            <a:ext cx="7143750" cy="551497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D7DE46E-EFEB-381B-C254-8E2D757E9B9F}"/>
              </a:ext>
            </a:extLst>
          </p:cNvPr>
          <p:cNvSpPr txBox="1"/>
          <p:nvPr/>
        </p:nvSpPr>
        <p:spPr>
          <a:xfrm>
            <a:off x="8093123" y="5699850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run</a:t>
            </a:r>
            <a:endParaRPr lang="en-CA"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EF260A-50AB-CE9A-E8A6-60F608EB88CA}"/>
              </a:ext>
            </a:extLst>
          </p:cNvPr>
          <p:cNvSpPr txBox="1"/>
          <p:nvPr/>
        </p:nvSpPr>
        <p:spPr>
          <a:xfrm>
            <a:off x="9744075" y="4418060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rise</a:t>
            </a:r>
            <a:endParaRPr lang="en-CA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EC147C-37CE-EC54-E8E8-E607552FCF68}"/>
              </a:ext>
            </a:extLst>
          </p:cNvPr>
          <p:cNvSpPr txBox="1"/>
          <p:nvPr/>
        </p:nvSpPr>
        <p:spPr>
          <a:xfrm rot="20864006">
            <a:off x="3794203" y="4257244"/>
            <a:ext cx="2921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slope(previous)</a:t>
            </a:r>
            <a:endParaRPr lang="en-CA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AA1B1A-8618-4A92-8313-E71B10ED5B7C}"/>
              </a:ext>
            </a:extLst>
          </p:cNvPr>
          <p:cNvSpPr txBox="1"/>
          <p:nvPr/>
        </p:nvSpPr>
        <p:spPr>
          <a:xfrm rot="19346148">
            <a:off x="6731687" y="4710447"/>
            <a:ext cx="2143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slope(new)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696097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8722C7AB-CE7E-B0FD-1DF0-A9D89DD9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70DDA4E3-5BA5-A343-BF23-AA8A4AFABFA4}"/>
              </a:ext>
            </a:extLst>
          </p:cNvPr>
          <p:cNvSpPr/>
          <p:nvPr/>
        </p:nvSpPr>
        <p:spPr>
          <a:xfrm rot="16200000">
            <a:off x="4991099" y="-419100"/>
            <a:ext cx="1704975" cy="9610725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FF81EA-04DC-BD73-504C-5B396F2FE5EF}"/>
              </a:ext>
            </a:extLst>
          </p:cNvPr>
          <p:cNvCxnSpPr>
            <a:cxnSpLocks/>
          </p:cNvCxnSpPr>
          <p:nvPr/>
        </p:nvCxnSpPr>
        <p:spPr>
          <a:xfrm flipV="1">
            <a:off x="-114300" y="3324225"/>
            <a:ext cx="11991975" cy="2124075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05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DF1B3-CF0F-B920-A7DC-5A94C215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1C52C425-1447-B254-0EBF-D8FDD45B7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788E9F59-0238-3717-209C-C5C1BC4A072C}"/>
              </a:ext>
            </a:extLst>
          </p:cNvPr>
          <p:cNvSpPr/>
          <p:nvPr/>
        </p:nvSpPr>
        <p:spPr>
          <a:xfrm rot="16200000">
            <a:off x="5605462" y="195262"/>
            <a:ext cx="1704975" cy="8381999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EBF742-60E2-5295-D024-03DA1D8DEAD9}"/>
              </a:ext>
            </a:extLst>
          </p:cNvPr>
          <p:cNvCxnSpPr>
            <a:cxnSpLocks/>
          </p:cNvCxnSpPr>
          <p:nvPr/>
        </p:nvCxnSpPr>
        <p:spPr>
          <a:xfrm flipV="1">
            <a:off x="-238125" y="3152775"/>
            <a:ext cx="12649200" cy="2562225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059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8CD4F-703B-6F03-C8CC-2A66540E6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4DDA07E8-E727-CA44-9672-368EBC452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6C9E129A-E647-BD89-DB9B-99B19AACA073}"/>
              </a:ext>
            </a:extLst>
          </p:cNvPr>
          <p:cNvSpPr/>
          <p:nvPr/>
        </p:nvSpPr>
        <p:spPr>
          <a:xfrm rot="16200000">
            <a:off x="6196011" y="795337"/>
            <a:ext cx="1714501" cy="7191374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1967012-EBCC-49EB-AE88-262A9F6210A8}"/>
              </a:ext>
            </a:extLst>
          </p:cNvPr>
          <p:cNvCxnSpPr>
            <a:cxnSpLocks/>
          </p:cNvCxnSpPr>
          <p:nvPr/>
        </p:nvCxnSpPr>
        <p:spPr>
          <a:xfrm flipV="1">
            <a:off x="-228600" y="3092116"/>
            <a:ext cx="12669253" cy="3007895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65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13F0B-8688-F49C-472D-26AC92242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66C84FC1-AF2F-6487-73B9-B48FAB149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EBCAE1BA-EABC-5459-5E33-A8F2F3E3FB96}"/>
              </a:ext>
            </a:extLst>
          </p:cNvPr>
          <p:cNvSpPr/>
          <p:nvPr/>
        </p:nvSpPr>
        <p:spPr>
          <a:xfrm rot="16200000">
            <a:off x="6772275" y="1381125"/>
            <a:ext cx="1724026" cy="6029321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81EF3AD-6300-73FC-1029-36DCDE7E9814}"/>
              </a:ext>
            </a:extLst>
          </p:cNvPr>
          <p:cNvCxnSpPr>
            <a:cxnSpLocks/>
          </p:cNvCxnSpPr>
          <p:nvPr/>
        </p:nvCxnSpPr>
        <p:spPr>
          <a:xfrm flipV="1">
            <a:off x="-192505" y="3019926"/>
            <a:ext cx="12633158" cy="3525253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834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7C9E1-63B3-194B-AE66-B034F085C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39E3A172-95C3-F335-14F7-7DCD4432F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49EA0D49-1A48-88E4-5B24-301C28D5E533}"/>
              </a:ext>
            </a:extLst>
          </p:cNvPr>
          <p:cNvSpPr/>
          <p:nvPr/>
        </p:nvSpPr>
        <p:spPr>
          <a:xfrm rot="16200000">
            <a:off x="7396162" y="1985964"/>
            <a:ext cx="1704977" cy="4800596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01D0F70-0809-77C4-574F-E11F8DD03073}"/>
              </a:ext>
            </a:extLst>
          </p:cNvPr>
          <p:cNvCxnSpPr>
            <a:cxnSpLocks/>
          </p:cNvCxnSpPr>
          <p:nvPr/>
        </p:nvCxnSpPr>
        <p:spPr>
          <a:xfrm flipV="1">
            <a:off x="-324853" y="2827421"/>
            <a:ext cx="13006137" cy="4584032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975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395C9-CB5F-AC5D-E255-F352AC4C0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33B085BA-FEE3-70BC-B9F5-5F7DA84D2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E6A5607D-CF32-DD10-972E-F8391B2C09BB}"/>
              </a:ext>
            </a:extLst>
          </p:cNvPr>
          <p:cNvSpPr/>
          <p:nvPr/>
        </p:nvSpPr>
        <p:spPr>
          <a:xfrm rot="16200000">
            <a:off x="7977188" y="2586038"/>
            <a:ext cx="1724026" cy="3619496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593FA15-F847-C97E-B5C5-5EE1025A8E8F}"/>
              </a:ext>
            </a:extLst>
          </p:cNvPr>
          <p:cNvCxnSpPr>
            <a:cxnSpLocks/>
          </p:cNvCxnSpPr>
          <p:nvPr/>
        </p:nvCxnSpPr>
        <p:spPr>
          <a:xfrm flipV="1">
            <a:off x="842211" y="2671011"/>
            <a:ext cx="11682663" cy="5486400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96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FC70-30A5-E439-A82A-5D11E7509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CDE61572-6477-A784-B2CE-5C12623D9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B189626F-3165-3A4C-6B2B-E717C20971B2}"/>
              </a:ext>
            </a:extLst>
          </p:cNvPr>
          <p:cNvSpPr/>
          <p:nvPr/>
        </p:nvSpPr>
        <p:spPr>
          <a:xfrm rot="16200000">
            <a:off x="8582023" y="3190874"/>
            <a:ext cx="1724027" cy="2409824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A8CC5A5-EFB8-E4CC-B55D-006E60D1FE8C}"/>
              </a:ext>
            </a:extLst>
          </p:cNvPr>
          <p:cNvCxnSpPr>
            <a:cxnSpLocks/>
          </p:cNvCxnSpPr>
          <p:nvPr/>
        </p:nvCxnSpPr>
        <p:spPr>
          <a:xfrm flipV="1">
            <a:off x="5378116" y="2237874"/>
            <a:ext cx="7086600" cy="5041231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538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EE24-F6ED-A80E-EA71-20AFCA85C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05485E06-199B-5615-13ED-8B67F2C57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1E0B2107-7C8C-1BB2-3F6C-8DEB5F6A2F11}"/>
              </a:ext>
            </a:extLst>
          </p:cNvPr>
          <p:cNvSpPr/>
          <p:nvPr/>
        </p:nvSpPr>
        <p:spPr>
          <a:xfrm rot="16200000">
            <a:off x="9186860" y="3795711"/>
            <a:ext cx="1724027" cy="1200149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436BECE-CE95-28CE-D29E-3B4A99036CEB}"/>
              </a:ext>
            </a:extLst>
          </p:cNvPr>
          <p:cNvCxnSpPr>
            <a:cxnSpLocks/>
          </p:cNvCxnSpPr>
          <p:nvPr/>
        </p:nvCxnSpPr>
        <p:spPr>
          <a:xfrm flipV="1">
            <a:off x="7664116" y="1058779"/>
            <a:ext cx="4656221" cy="6773779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144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3442C-C7A9-9277-E136-8852FC470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33CBA6B1-A382-B3DC-DD8E-E95E4C0A1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22C97BB6-7546-981F-174B-755068E9413D}"/>
              </a:ext>
            </a:extLst>
          </p:cNvPr>
          <p:cNvSpPr/>
          <p:nvPr/>
        </p:nvSpPr>
        <p:spPr>
          <a:xfrm rot="16200000">
            <a:off x="9482135" y="4081461"/>
            <a:ext cx="1714503" cy="619123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6818996-C30A-E3F2-BA79-7ED4F86B02DF}"/>
              </a:ext>
            </a:extLst>
          </p:cNvPr>
          <p:cNvCxnSpPr>
            <a:cxnSpLocks/>
          </p:cNvCxnSpPr>
          <p:nvPr/>
        </p:nvCxnSpPr>
        <p:spPr>
          <a:xfrm flipV="1">
            <a:off x="9035716" y="-1155032"/>
            <a:ext cx="3356810" cy="9131969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0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ADFD-FDAA-BD8B-3B16-CC5E00B41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0DB1CBA9-E444-4B6B-6701-0FC30B7FB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0BABB02C-CEC2-171C-1A2A-0166255FDB18}"/>
              </a:ext>
            </a:extLst>
          </p:cNvPr>
          <p:cNvSpPr/>
          <p:nvPr/>
        </p:nvSpPr>
        <p:spPr>
          <a:xfrm rot="16200000">
            <a:off x="9615484" y="4224336"/>
            <a:ext cx="1724029" cy="342898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8B7CD52-7806-BDE3-8153-C93F275BB748}"/>
              </a:ext>
            </a:extLst>
          </p:cNvPr>
          <p:cNvCxnSpPr>
            <a:cxnSpLocks/>
          </p:cNvCxnSpPr>
          <p:nvPr/>
        </p:nvCxnSpPr>
        <p:spPr>
          <a:xfrm flipV="1">
            <a:off x="9781674" y="-1010653"/>
            <a:ext cx="1866373" cy="8734927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25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5E500B-A07B-6659-D10C-36677AB45FFA}"/>
              </a:ext>
            </a:extLst>
          </p:cNvPr>
          <p:cNvSpPr txBox="1"/>
          <p:nvPr/>
        </p:nvSpPr>
        <p:spPr>
          <a:xfrm>
            <a:off x="672143" y="324853"/>
            <a:ext cx="108477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The Effect of Increasing/Decreasing the Rise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1623200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BBDAE-BE51-7597-3643-0DFC3DAA8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D3307839-8C08-0A33-C64D-7FDE06501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B125AB07-4EBA-D82E-7343-031B7E338CA0}"/>
              </a:ext>
            </a:extLst>
          </p:cNvPr>
          <p:cNvSpPr/>
          <p:nvPr/>
        </p:nvSpPr>
        <p:spPr>
          <a:xfrm rot="16200000">
            <a:off x="4991099" y="-419100"/>
            <a:ext cx="1704975" cy="9610725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B97C5C-9F55-0288-EB55-822E225B4A6F}"/>
              </a:ext>
            </a:extLst>
          </p:cNvPr>
          <p:cNvCxnSpPr>
            <a:cxnSpLocks/>
          </p:cNvCxnSpPr>
          <p:nvPr/>
        </p:nvCxnSpPr>
        <p:spPr>
          <a:xfrm flipV="1">
            <a:off x="-114300" y="3324225"/>
            <a:ext cx="11991975" cy="2124075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32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79E3-2BCF-DEAA-80B8-89113CE96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28E31289-6DF4-8BFB-E4C4-99C5BB010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4B199200-B7D7-557B-F916-84D77B8C3343}"/>
              </a:ext>
            </a:extLst>
          </p:cNvPr>
          <p:cNvSpPr/>
          <p:nvPr/>
        </p:nvSpPr>
        <p:spPr>
          <a:xfrm rot="16200000">
            <a:off x="4691564" y="-693571"/>
            <a:ext cx="2278982" cy="9585660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62FAE7-778D-012D-3B59-BE5BBF469BBE}"/>
              </a:ext>
            </a:extLst>
          </p:cNvPr>
          <p:cNvCxnSpPr>
            <a:cxnSpLocks/>
          </p:cNvCxnSpPr>
          <p:nvPr/>
        </p:nvCxnSpPr>
        <p:spPr>
          <a:xfrm flipV="1">
            <a:off x="-192505" y="2538663"/>
            <a:ext cx="12512842" cy="2947737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579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81C22-E26B-6F75-9385-80648C88F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B5945749-B030-F823-B72B-F0067EF55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73671CE3-C5A8-10AE-5F53-F897FD720C84}"/>
              </a:ext>
            </a:extLst>
          </p:cNvPr>
          <p:cNvSpPr/>
          <p:nvPr/>
        </p:nvSpPr>
        <p:spPr>
          <a:xfrm rot="16200000">
            <a:off x="4414838" y="-982329"/>
            <a:ext cx="2844466" cy="9597692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414651-DECB-08CB-3FCA-CE2C0E8B1C35}"/>
              </a:ext>
            </a:extLst>
          </p:cNvPr>
          <p:cNvCxnSpPr>
            <a:cxnSpLocks/>
          </p:cNvCxnSpPr>
          <p:nvPr/>
        </p:nvCxnSpPr>
        <p:spPr>
          <a:xfrm flipV="1">
            <a:off x="-914400" y="1816768"/>
            <a:ext cx="13571621" cy="3970421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858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5B66C-28F5-9D54-D71E-9AF20A935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C2217676-2D54-E74C-E883-BCCD97729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0E3A9B77-F18F-57C2-AF20-23D506E9FBC3}"/>
              </a:ext>
            </a:extLst>
          </p:cNvPr>
          <p:cNvSpPr/>
          <p:nvPr/>
        </p:nvSpPr>
        <p:spPr>
          <a:xfrm rot="16200000">
            <a:off x="4126080" y="-1271087"/>
            <a:ext cx="3421982" cy="9597692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28B0F8-0F35-0F78-BBBD-03A4A677163C}"/>
              </a:ext>
            </a:extLst>
          </p:cNvPr>
          <p:cNvCxnSpPr>
            <a:cxnSpLocks/>
          </p:cNvCxnSpPr>
          <p:nvPr/>
        </p:nvCxnSpPr>
        <p:spPr>
          <a:xfrm flipV="1">
            <a:off x="-854242" y="1275347"/>
            <a:ext cx="12921916" cy="4608095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271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5E77D-569E-4D69-5B81-EB3CC63E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42D67406-6DF9-06D4-AE7B-F845910E1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E90CF79C-E1EE-50AA-8F9F-8F6DABF14DC4}"/>
              </a:ext>
            </a:extLst>
          </p:cNvPr>
          <p:cNvSpPr/>
          <p:nvPr/>
        </p:nvSpPr>
        <p:spPr>
          <a:xfrm rot="16200000">
            <a:off x="3849353" y="-1559845"/>
            <a:ext cx="3987466" cy="9609723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93CECC-C237-23CE-72F1-8141CB944CE6}"/>
              </a:ext>
            </a:extLst>
          </p:cNvPr>
          <p:cNvCxnSpPr>
            <a:cxnSpLocks/>
          </p:cNvCxnSpPr>
          <p:nvPr/>
        </p:nvCxnSpPr>
        <p:spPr>
          <a:xfrm flipV="1">
            <a:off x="-517358" y="505326"/>
            <a:ext cx="13042232" cy="5342021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172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E7745-EED5-6A30-8E85-AC5113B9D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AC6ED542-DB7B-CFF5-0DC5-D80AC23C8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FC722ADA-1324-CB86-DABD-941FD902C7BA}"/>
              </a:ext>
            </a:extLst>
          </p:cNvPr>
          <p:cNvSpPr/>
          <p:nvPr/>
        </p:nvSpPr>
        <p:spPr>
          <a:xfrm rot="16200000">
            <a:off x="3554579" y="-1854619"/>
            <a:ext cx="4577013" cy="9609723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5428F4-C5EF-7157-DC0B-541786A00639}"/>
              </a:ext>
            </a:extLst>
          </p:cNvPr>
          <p:cNvCxnSpPr>
            <a:cxnSpLocks/>
          </p:cNvCxnSpPr>
          <p:nvPr/>
        </p:nvCxnSpPr>
        <p:spPr>
          <a:xfrm flipV="1">
            <a:off x="-878305" y="-469232"/>
            <a:ext cx="14028821" cy="6569243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673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DF9E-F508-CA99-F626-1CD8EA54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id of white squares&#10;&#10;AI-generated content may be incorrect.">
            <a:extLst>
              <a:ext uri="{FF2B5EF4-FFF2-40B4-BE49-F238E27FC236}">
                <a16:creationId xmlns:a16="http://schemas.microsoft.com/office/drawing/2014/main" id="{17E410B8-FC62-7131-AC07-D0BEF509E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" y="-66675"/>
            <a:ext cx="10284943" cy="6858000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130FE9F4-EE3C-7582-0C71-2CF7FE6B2468}"/>
              </a:ext>
            </a:extLst>
          </p:cNvPr>
          <p:cNvSpPr/>
          <p:nvPr/>
        </p:nvSpPr>
        <p:spPr>
          <a:xfrm rot="16200000">
            <a:off x="3251033" y="-2146134"/>
            <a:ext cx="5172075" cy="9597692"/>
          </a:xfrm>
          <a:prstGeom prst="rtTriangle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F02B2E-E1B9-3984-7427-FFC32E11C54C}"/>
              </a:ext>
            </a:extLst>
          </p:cNvPr>
          <p:cNvCxnSpPr>
            <a:cxnSpLocks/>
          </p:cNvCxnSpPr>
          <p:nvPr/>
        </p:nvCxnSpPr>
        <p:spPr>
          <a:xfrm flipV="1">
            <a:off x="-1106905" y="-1022684"/>
            <a:ext cx="13740063" cy="7375358"/>
          </a:xfrm>
          <a:prstGeom prst="line">
            <a:avLst/>
          </a:prstGeom>
          <a:ln w="50800" cap="rnd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156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A284C-E612-3281-B54D-3C0F47E63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03" y="271698"/>
            <a:ext cx="7554379" cy="614448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3FB6E7-40C2-45E6-F319-70A0DCF4876F}"/>
              </a:ext>
            </a:extLst>
          </p:cNvPr>
          <p:cNvCxnSpPr>
            <a:cxnSpLocks/>
          </p:cNvCxnSpPr>
          <p:nvPr/>
        </p:nvCxnSpPr>
        <p:spPr>
          <a:xfrm flipV="1">
            <a:off x="6549656" y="1775637"/>
            <a:ext cx="0" cy="259434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06D8127-40C3-368E-2301-18C7681F4628}"/>
              </a:ext>
            </a:extLst>
          </p:cNvPr>
          <p:cNvSpPr txBox="1"/>
          <p:nvPr/>
        </p:nvSpPr>
        <p:spPr>
          <a:xfrm>
            <a:off x="10605093" y="671247"/>
            <a:ext cx="753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rise</a:t>
            </a:r>
            <a:endParaRPr lang="en-CA" sz="28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3B9AEB-EDCD-65CC-C884-80FBE3BD41A4}"/>
              </a:ext>
            </a:extLst>
          </p:cNvPr>
          <p:cNvCxnSpPr/>
          <p:nvPr/>
        </p:nvCxnSpPr>
        <p:spPr>
          <a:xfrm>
            <a:off x="2615609" y="4401872"/>
            <a:ext cx="3934047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CF9E8B9-A0BF-B52B-683E-7A4E62145202}"/>
              </a:ext>
            </a:extLst>
          </p:cNvPr>
          <p:cNvSpPr txBox="1"/>
          <p:nvPr/>
        </p:nvSpPr>
        <p:spPr>
          <a:xfrm>
            <a:off x="10605093" y="1117523"/>
            <a:ext cx="702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run</a:t>
            </a:r>
            <a:endParaRPr lang="en-CA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D3FBC5-7C0F-A69E-2687-CAEE2A85ACA1}"/>
              </a:ext>
            </a:extLst>
          </p:cNvPr>
          <p:cNvSpPr txBox="1"/>
          <p:nvPr/>
        </p:nvSpPr>
        <p:spPr>
          <a:xfrm>
            <a:off x="8479784" y="932857"/>
            <a:ext cx="756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 =</a:t>
            </a:r>
            <a:endParaRPr lang="en-CA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A35FF9-4AD2-D7B9-19B0-383C097097F4}"/>
              </a:ext>
            </a:extLst>
          </p:cNvPr>
          <p:cNvSpPr txBox="1"/>
          <p:nvPr/>
        </p:nvSpPr>
        <p:spPr>
          <a:xfrm>
            <a:off x="4324388" y="4369981"/>
            <a:ext cx="715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 =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D8C4D8-22E5-9E47-DBB6-65E902EF0C0A}"/>
              </a:ext>
            </a:extLst>
          </p:cNvPr>
          <p:cNvSpPr txBox="1"/>
          <p:nvPr/>
        </p:nvSpPr>
        <p:spPr>
          <a:xfrm>
            <a:off x="6606763" y="2744469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rise =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A36CAC-1F55-A242-B776-8BD8194F84AC}"/>
              </a:ext>
            </a:extLst>
          </p:cNvPr>
          <p:cNvSpPr txBox="1"/>
          <p:nvPr/>
        </p:nvSpPr>
        <p:spPr>
          <a:xfrm>
            <a:off x="4879247" y="437389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CABE29-8A67-FF31-21BB-3A4960715B44}"/>
              </a:ext>
            </a:extLst>
          </p:cNvPr>
          <p:cNvSpPr txBox="1"/>
          <p:nvPr/>
        </p:nvSpPr>
        <p:spPr>
          <a:xfrm>
            <a:off x="7229889" y="274446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1602915-1B9C-A398-1002-D6D05A337D2F}"/>
                  </a:ext>
                </a:extLst>
              </p:cNvPr>
              <p:cNvSpPr txBox="1"/>
              <p:nvPr/>
            </p:nvSpPr>
            <p:spPr>
              <a:xfrm>
                <a:off x="8961128" y="623220"/>
                <a:ext cx="84263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3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20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1602915-1B9C-A398-1002-D6D05A337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128" y="623220"/>
                <a:ext cx="842630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5BB5BF-2071-33DE-46FE-A03DBFAD57FE}"/>
              </a:ext>
            </a:extLst>
          </p:cNvPr>
          <p:cNvCxnSpPr>
            <a:cxnSpLocks/>
          </p:cNvCxnSpPr>
          <p:nvPr/>
        </p:nvCxnSpPr>
        <p:spPr>
          <a:xfrm flipV="1">
            <a:off x="-329609" y="-308344"/>
            <a:ext cx="10026502" cy="6624084"/>
          </a:xfrm>
          <a:prstGeom prst="line">
            <a:avLst/>
          </a:prstGeom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8C59DE-21E2-CEBF-B95D-B3C37A555404}"/>
              </a:ext>
            </a:extLst>
          </p:cNvPr>
          <p:cNvSpPr txBox="1"/>
          <p:nvPr/>
        </p:nvSpPr>
        <p:spPr>
          <a:xfrm>
            <a:off x="8676167" y="2744469"/>
            <a:ext cx="2684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what a slope of </a:t>
            </a:r>
          </a:p>
          <a:p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BB4783-DA3F-B557-F9CE-872E415A3D47}"/>
                  </a:ext>
                </a:extLst>
              </p:cNvPr>
              <p:cNvSpPr txBox="1"/>
              <p:nvPr/>
            </p:nvSpPr>
            <p:spPr>
              <a:xfrm>
                <a:off x="8479784" y="3122634"/>
                <a:ext cx="75373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BB4783-DA3F-B557-F9CE-872E415A3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784" y="3122634"/>
                <a:ext cx="753732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94A91C7E-3299-E4F1-163F-05BDE566EA6A}"/>
              </a:ext>
            </a:extLst>
          </p:cNvPr>
          <p:cNvSpPr txBox="1"/>
          <p:nvPr/>
        </p:nvSpPr>
        <p:spPr>
          <a:xfrm>
            <a:off x="9069421" y="3231588"/>
            <a:ext cx="92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means.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037E05-EF86-B871-A64D-A3F2BCB6CFA6}"/>
              </a:ext>
            </a:extLst>
          </p:cNvPr>
          <p:cNvSpPr txBox="1"/>
          <p:nvPr/>
        </p:nvSpPr>
        <p:spPr>
          <a:xfrm>
            <a:off x="8080982" y="3970842"/>
            <a:ext cx="4069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every 3 units it moves horizontally </a:t>
            </a:r>
          </a:p>
          <a:p>
            <a:r>
              <a:rPr lang="en-US" dirty="0"/>
              <a:t>across the x axis, it moves 2 units up or </a:t>
            </a:r>
          </a:p>
          <a:p>
            <a:r>
              <a:rPr lang="en-US" dirty="0"/>
              <a:t>down the y axis.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486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6" grpId="0"/>
      <p:bldP spid="17" grpId="0"/>
      <p:bldP spid="19" grpId="0"/>
      <p:bldP spid="20" grpId="0"/>
      <p:bldP spid="22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7338D8-BEF9-351D-539D-DB4EA6256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95" y="884913"/>
            <a:ext cx="6688503" cy="528197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18258E-497D-7EFA-A624-360A50E847BD}"/>
              </a:ext>
            </a:extLst>
          </p:cNvPr>
          <p:cNvCxnSpPr/>
          <p:nvPr/>
        </p:nvCxnSpPr>
        <p:spPr>
          <a:xfrm>
            <a:off x="2753833" y="4678326"/>
            <a:ext cx="307280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D837707-7B46-5150-42EB-344760730EE7}"/>
              </a:ext>
            </a:extLst>
          </p:cNvPr>
          <p:cNvCxnSpPr>
            <a:cxnSpLocks/>
          </p:cNvCxnSpPr>
          <p:nvPr/>
        </p:nvCxnSpPr>
        <p:spPr>
          <a:xfrm flipV="1">
            <a:off x="5847907" y="1648047"/>
            <a:ext cx="21265" cy="30409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2B0CBE-FDA3-189D-B6C5-00ABF82700CD}"/>
              </a:ext>
            </a:extLst>
          </p:cNvPr>
          <p:cNvCxnSpPr>
            <a:cxnSpLocks/>
          </p:cNvCxnSpPr>
          <p:nvPr/>
        </p:nvCxnSpPr>
        <p:spPr>
          <a:xfrm flipV="1">
            <a:off x="595423" y="-882502"/>
            <a:ext cx="7761768" cy="7666074"/>
          </a:xfrm>
          <a:prstGeom prst="line">
            <a:avLst/>
          </a:prstGeom>
          <a:ln w="254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90FCAB-F75A-B9F7-3EEB-9F7A094D375E}"/>
              </a:ext>
            </a:extLst>
          </p:cNvPr>
          <p:cNvSpPr txBox="1"/>
          <p:nvPr/>
        </p:nvSpPr>
        <p:spPr>
          <a:xfrm>
            <a:off x="8314111" y="1648047"/>
            <a:ext cx="756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 =</a:t>
            </a:r>
            <a:endParaRPr lang="en-CA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C1BB9FB-A4F2-0F15-FB67-955B5678ADEB}"/>
                  </a:ext>
                </a:extLst>
              </p:cNvPr>
              <p:cNvSpPr txBox="1"/>
              <p:nvPr/>
            </p:nvSpPr>
            <p:spPr>
              <a:xfrm>
                <a:off x="8795455" y="1338410"/>
                <a:ext cx="84263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3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C1BB9FB-A4F2-0F15-FB67-955B5678A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455" y="1338410"/>
                <a:ext cx="842630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362C8B-5714-53FD-08F5-E5D0308F5E1F}"/>
                  </a:ext>
                </a:extLst>
              </p:cNvPr>
              <p:cNvSpPr txBox="1"/>
              <p:nvPr/>
            </p:nvSpPr>
            <p:spPr>
              <a:xfrm>
                <a:off x="10202310" y="1554783"/>
                <a:ext cx="84263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362C8B-5714-53FD-08F5-E5D0308F5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2310" y="1554783"/>
                <a:ext cx="84263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B8A1012-3046-EB95-25B2-FEF14F867102}"/>
              </a:ext>
            </a:extLst>
          </p:cNvPr>
          <p:cNvSpPr txBox="1"/>
          <p:nvPr/>
        </p:nvSpPr>
        <p:spPr>
          <a:xfrm>
            <a:off x="9760232" y="1616338"/>
            <a:ext cx="3591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=</a:t>
            </a:r>
            <a:endParaRPr lang="en-CA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8A776F-DF94-A5B5-E5B1-5B562229BC78}"/>
              </a:ext>
            </a:extLst>
          </p:cNvPr>
          <p:cNvSpPr txBox="1"/>
          <p:nvPr/>
        </p:nvSpPr>
        <p:spPr>
          <a:xfrm>
            <a:off x="7580772" y="2890099"/>
            <a:ext cx="35979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every 1 unit the graph moves </a:t>
            </a:r>
          </a:p>
          <a:p>
            <a:r>
              <a:rPr lang="en-US" dirty="0"/>
              <a:t>horizontally right across the </a:t>
            </a:r>
          </a:p>
          <a:p>
            <a:r>
              <a:rPr lang="en-US" dirty="0"/>
              <a:t>x axis, it moves 1 unit up the y axis.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F8B921-5D65-95E4-CD08-68E0AC5D950B}"/>
              </a:ext>
            </a:extLst>
          </p:cNvPr>
          <p:cNvSpPr txBox="1"/>
          <p:nvPr/>
        </p:nvSpPr>
        <p:spPr>
          <a:xfrm>
            <a:off x="3578078" y="4639843"/>
            <a:ext cx="88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 = 3</a:t>
            </a:r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AF79D9-8DAE-C2E8-173E-59F46EF0614C}"/>
              </a:ext>
            </a:extLst>
          </p:cNvPr>
          <p:cNvSpPr txBox="1"/>
          <p:nvPr/>
        </p:nvSpPr>
        <p:spPr>
          <a:xfrm>
            <a:off x="5860454" y="298243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rise = 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298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7347FE-8AC5-9484-70E9-81F9E1492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40" y="610190"/>
            <a:ext cx="7272485" cy="577229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CB2772-2A15-2327-543D-045DB3ABD928}"/>
              </a:ext>
            </a:extLst>
          </p:cNvPr>
          <p:cNvCxnSpPr>
            <a:cxnSpLocks/>
          </p:cNvCxnSpPr>
          <p:nvPr/>
        </p:nvCxnSpPr>
        <p:spPr>
          <a:xfrm>
            <a:off x="850605" y="308344"/>
            <a:ext cx="6974958" cy="6974958"/>
          </a:xfrm>
          <a:prstGeom prst="line">
            <a:avLst/>
          </a:prstGeom>
          <a:ln w="1905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55D02DA-C5AF-B1DC-0693-18C58C5D3828}"/>
              </a:ext>
            </a:extLst>
          </p:cNvPr>
          <p:cNvCxnSpPr>
            <a:cxnSpLocks/>
          </p:cNvCxnSpPr>
          <p:nvPr/>
        </p:nvCxnSpPr>
        <p:spPr>
          <a:xfrm>
            <a:off x="1742632" y="1218314"/>
            <a:ext cx="4366766" cy="75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C1D5D0-9DE9-1752-7710-2B91117BB999}"/>
              </a:ext>
            </a:extLst>
          </p:cNvPr>
          <p:cNvCxnSpPr>
            <a:cxnSpLocks/>
          </p:cNvCxnSpPr>
          <p:nvPr/>
        </p:nvCxnSpPr>
        <p:spPr>
          <a:xfrm>
            <a:off x="6115050" y="1238250"/>
            <a:ext cx="19469" cy="42732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F6C39A2-A3B4-4A10-53F5-C6A36C7EA69C}"/>
              </a:ext>
            </a:extLst>
          </p:cNvPr>
          <p:cNvSpPr txBox="1"/>
          <p:nvPr/>
        </p:nvSpPr>
        <p:spPr>
          <a:xfrm>
            <a:off x="3546987" y="832148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 = 5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D02BE4-2202-6E15-DBAF-10032F010529}"/>
              </a:ext>
            </a:extLst>
          </p:cNvPr>
          <p:cNvSpPr txBox="1"/>
          <p:nvPr/>
        </p:nvSpPr>
        <p:spPr>
          <a:xfrm>
            <a:off x="6130208" y="296011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rise = -5</a:t>
            </a:r>
            <a:endParaRPr lang="en-C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454B74-5219-A40C-D1F7-CBA84E6E68B3}"/>
              </a:ext>
            </a:extLst>
          </p:cNvPr>
          <p:cNvSpPr txBox="1"/>
          <p:nvPr/>
        </p:nvSpPr>
        <p:spPr>
          <a:xfrm>
            <a:off x="8134874" y="1686147"/>
            <a:ext cx="756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 =</a:t>
            </a:r>
            <a:endParaRPr lang="en-CA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878B58-79AE-3FD8-013B-BEA4CEFDFE7C}"/>
                  </a:ext>
                </a:extLst>
              </p:cNvPr>
              <p:cNvSpPr txBox="1"/>
              <p:nvPr/>
            </p:nvSpPr>
            <p:spPr>
              <a:xfrm>
                <a:off x="8795455" y="1338410"/>
                <a:ext cx="842630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3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878B58-79AE-3FD8-013B-BEA4CEFDF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455" y="1338410"/>
                <a:ext cx="842630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5B2BA5-E245-AAA9-AC92-38076849F509}"/>
                  </a:ext>
                </a:extLst>
              </p:cNvPr>
              <p:cNvSpPr txBox="1"/>
              <p:nvPr/>
            </p:nvSpPr>
            <p:spPr>
              <a:xfrm>
                <a:off x="10202310" y="1554783"/>
                <a:ext cx="84263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5B2BA5-E245-AAA9-AC92-38076849F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2310" y="1554783"/>
                <a:ext cx="84263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2A0BEBE4-E0EA-7356-89B8-146C5E0054CB}"/>
              </a:ext>
            </a:extLst>
          </p:cNvPr>
          <p:cNvSpPr txBox="1"/>
          <p:nvPr/>
        </p:nvSpPr>
        <p:spPr>
          <a:xfrm>
            <a:off x="9760232" y="1616338"/>
            <a:ext cx="3591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=</a:t>
            </a:r>
            <a:endParaRPr lang="en-CA" sz="2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05902F-8FDC-3ECA-1D7F-B2501E986878}"/>
              </a:ext>
            </a:extLst>
          </p:cNvPr>
          <p:cNvSpPr txBox="1"/>
          <p:nvPr/>
        </p:nvSpPr>
        <p:spPr>
          <a:xfrm>
            <a:off x="7947050" y="3034673"/>
            <a:ext cx="4362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For every 1 unit the graph moves right across the x axis, it moves 1 unit down </a:t>
            </a:r>
          </a:p>
          <a:p>
            <a:r>
              <a:rPr lang="en-US" dirty="0"/>
              <a:t>the y axis.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645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4" grpId="0"/>
      <p:bldP spid="25" grpId="0"/>
      <p:bldP spid="26" grpId="0"/>
      <p:bldP spid="27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4293</TotalTime>
  <Words>533</Words>
  <Application>Microsoft Office PowerPoint</Application>
  <PresentationFormat>Widescreen</PresentationFormat>
  <Paragraphs>96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Cambria Math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69</cp:revision>
  <dcterms:created xsi:type="dcterms:W3CDTF">2025-03-05T17:39:03Z</dcterms:created>
  <dcterms:modified xsi:type="dcterms:W3CDTF">2025-03-09T23:51:30Z</dcterms:modified>
</cp:coreProperties>
</file>